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57"/>
  </p:notesMasterIdLst>
  <p:sldIdLst>
    <p:sldId id="257" r:id="rId8"/>
    <p:sldId id="279" r:id="rId9"/>
    <p:sldId id="259" r:id="rId10"/>
    <p:sldId id="260" r:id="rId11"/>
    <p:sldId id="280" r:id="rId12"/>
    <p:sldId id="281" r:id="rId13"/>
    <p:sldId id="338" r:id="rId14"/>
    <p:sldId id="297" r:id="rId15"/>
    <p:sldId id="346" r:id="rId16"/>
    <p:sldId id="347" r:id="rId17"/>
    <p:sldId id="348" r:id="rId18"/>
    <p:sldId id="349" r:id="rId19"/>
    <p:sldId id="262" r:id="rId20"/>
    <p:sldId id="283" r:id="rId21"/>
    <p:sldId id="299" r:id="rId22"/>
    <p:sldId id="284" r:id="rId23"/>
    <p:sldId id="263" r:id="rId24"/>
    <p:sldId id="285" r:id="rId25"/>
    <p:sldId id="300" r:id="rId26"/>
    <p:sldId id="264" r:id="rId27"/>
    <p:sldId id="321" r:id="rId28"/>
    <p:sldId id="322" r:id="rId29"/>
    <p:sldId id="323" r:id="rId30"/>
    <p:sldId id="301" r:id="rId31"/>
    <p:sldId id="286" r:id="rId32"/>
    <p:sldId id="302" r:id="rId33"/>
    <p:sldId id="266" r:id="rId34"/>
    <p:sldId id="324" r:id="rId35"/>
    <p:sldId id="341" r:id="rId36"/>
    <p:sldId id="326" r:id="rId37"/>
    <p:sldId id="308" r:id="rId38"/>
    <p:sldId id="310" r:id="rId39"/>
    <p:sldId id="311" r:id="rId40"/>
    <p:sldId id="313" r:id="rId41"/>
    <p:sldId id="312" r:id="rId42"/>
    <p:sldId id="318" r:id="rId43"/>
    <p:sldId id="314" r:id="rId44"/>
    <p:sldId id="316" r:id="rId45"/>
    <p:sldId id="317" r:id="rId46"/>
    <p:sldId id="267" r:id="rId47"/>
    <p:sldId id="306" r:id="rId48"/>
    <p:sldId id="331" r:id="rId49"/>
    <p:sldId id="345" r:id="rId50"/>
    <p:sldId id="343" r:id="rId51"/>
    <p:sldId id="333" r:id="rId52"/>
    <p:sldId id="334" r:id="rId53"/>
    <p:sldId id="335" r:id="rId54"/>
    <p:sldId id="336" r:id="rId55"/>
    <p:sldId id="34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1273" autoAdjust="0"/>
  </p:normalViewPr>
  <p:slideViewPr>
    <p:cSldViewPr>
      <p:cViewPr varScale="1">
        <p:scale>
          <a:sx n="64" d="100"/>
          <a:sy n="64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amaar\Desktop\Book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amaar\Desktop\Book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amaar\Desktop\Book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Sheet1!$R$4</c:f>
              <c:strCache>
                <c:ptCount val="1"/>
                <c:pt idx="0">
                  <c:v>سال 92</c:v>
                </c:pt>
              </c:strCache>
            </c:strRef>
          </c:tx>
          <c:dLbls>
            <c:dLbl>
              <c:idx val="1"/>
              <c:layout>
                <c:manualLayout>
                  <c:x val="8.3333333333333367E-3"/>
                  <c:y val="-7.4074074074074112E-2"/>
                </c:manualLayout>
              </c:layout>
              <c:showVal val="1"/>
            </c:dLbl>
            <c:dLbl>
              <c:idx val="2"/>
              <c:layout>
                <c:manualLayout>
                  <c:x val="-5.5555555555555055E-3"/>
                  <c:y val="-5.092592592592593E-2"/>
                </c:manualLayout>
              </c:layout>
              <c:showVal val="1"/>
            </c:dLbl>
            <c:dLbl>
              <c:idx val="3"/>
              <c:layout>
                <c:manualLayout>
                  <c:x val="-3.0555555555555558E-2"/>
                  <c:y val="4.6296296296296308E-2"/>
                </c:manualLayout>
              </c:layout>
              <c:showVal val="1"/>
            </c:dLbl>
            <c:dLbl>
              <c:idx val="5"/>
              <c:layout>
                <c:manualLayout>
                  <c:x val="-8.3333333333332343E-3"/>
                  <c:y val="-1.388888888888891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a-IR"/>
              </a:p>
            </c:txPr>
            <c:showVal val="1"/>
          </c:dLbls>
          <c:cat>
            <c:strRef>
              <c:f>Sheet1!$S$5:$S$10</c:f>
              <c:strCache>
                <c:ptCount val="6"/>
                <c:pt idx="0">
                  <c:v>هاجر</c:v>
                </c:pt>
                <c:pt idx="1">
                  <c:v>ولیعصر</c:v>
                </c:pt>
                <c:pt idx="2">
                  <c:v>سیدالشهداء</c:v>
                </c:pt>
                <c:pt idx="3">
                  <c:v>شهداء</c:v>
                </c:pt>
                <c:pt idx="4">
                  <c:v>امام جواد(ع)</c:v>
                </c:pt>
                <c:pt idx="5">
                  <c:v>کل استان</c:v>
                </c:pt>
              </c:strCache>
            </c:strRef>
          </c:cat>
          <c:val>
            <c:numRef>
              <c:f>Sheet1!$R$5:$R$10</c:f>
              <c:numCache>
                <c:formatCode>0%</c:formatCode>
                <c:ptCount val="6"/>
                <c:pt idx="0">
                  <c:v>0.56000000000000005</c:v>
                </c:pt>
                <c:pt idx="1">
                  <c:v>0.48000000000000004</c:v>
                </c:pt>
                <c:pt idx="2">
                  <c:v>0.46</c:v>
                </c:pt>
                <c:pt idx="3">
                  <c:v>0.33000000000000007</c:v>
                </c:pt>
                <c:pt idx="4">
                  <c:v>0.32000000000000006</c:v>
                </c:pt>
                <c:pt idx="5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Sheet1!$Q$4</c:f>
              <c:strCache>
                <c:ptCount val="1"/>
                <c:pt idx="0">
                  <c:v>سال 93</c:v>
                </c:pt>
              </c:strCache>
            </c:strRef>
          </c:tx>
          <c:dLbls>
            <c:dLbl>
              <c:idx val="1"/>
              <c:layout>
                <c:manualLayout>
                  <c:x val="-3.333333333333334E-2"/>
                  <c:y val="6.0185185185185175E-2"/>
                </c:manualLayout>
              </c:layout>
              <c:showVal val="1"/>
            </c:dLbl>
            <c:dLbl>
              <c:idx val="2"/>
              <c:layout>
                <c:manualLayout>
                  <c:x val="-4.7222222222222179E-2"/>
                  <c:y val="8.7962962962962993E-2"/>
                </c:manualLayout>
              </c:layout>
              <c:showVal val="1"/>
            </c:dLbl>
            <c:dLbl>
              <c:idx val="3"/>
              <c:layout>
                <c:manualLayout>
                  <c:x val="-3.6111111111111122E-2"/>
                  <c:y val="-7.4074074074074084E-2"/>
                </c:manualLayout>
              </c:layout>
              <c:showVal val="1"/>
            </c:dLbl>
            <c:dLbl>
              <c:idx val="4"/>
              <c:layout>
                <c:manualLayout>
                  <c:x val="-2.2222222222222233E-2"/>
                  <c:y val="-6.9444444444444475E-2"/>
                </c:manualLayout>
              </c:layout>
              <c:showVal val="1"/>
            </c:dLbl>
            <c:dLbl>
              <c:idx val="5"/>
              <c:layout>
                <c:manualLayout>
                  <c:x val="-7.6797385620915046E-3"/>
                  <c:y val="2.870363079615048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a-IR"/>
              </a:p>
            </c:txPr>
            <c:showVal val="1"/>
          </c:dLbls>
          <c:cat>
            <c:strRef>
              <c:f>Sheet1!$S$5:$S$10</c:f>
              <c:strCache>
                <c:ptCount val="6"/>
                <c:pt idx="0">
                  <c:v>هاجر</c:v>
                </c:pt>
                <c:pt idx="1">
                  <c:v>ولیعصر</c:v>
                </c:pt>
                <c:pt idx="2">
                  <c:v>سیدالشهداء</c:v>
                </c:pt>
                <c:pt idx="3">
                  <c:v>شهداء</c:v>
                </c:pt>
                <c:pt idx="4">
                  <c:v>امام جواد(ع)</c:v>
                </c:pt>
                <c:pt idx="5">
                  <c:v>کل استان</c:v>
                </c:pt>
              </c:strCache>
            </c:strRef>
          </c:cat>
          <c:val>
            <c:numRef>
              <c:f>Sheet1!$Q$5:$Q$10</c:f>
              <c:numCache>
                <c:formatCode>0%</c:formatCode>
                <c:ptCount val="6"/>
                <c:pt idx="0">
                  <c:v>0.51</c:v>
                </c:pt>
                <c:pt idx="1">
                  <c:v>0.4</c:v>
                </c:pt>
                <c:pt idx="2">
                  <c:v>0.43000000000000005</c:v>
                </c:pt>
                <c:pt idx="3">
                  <c:v>0.34000000000000008</c:v>
                </c:pt>
                <c:pt idx="4">
                  <c:v>0.4</c:v>
                </c:pt>
                <c:pt idx="5">
                  <c:v>0.42000000000000004</c:v>
                </c:pt>
              </c:numCache>
            </c:numRef>
          </c:val>
        </c:ser>
        <c:dLbls/>
        <c:marker val="1"/>
        <c:axId val="73818496"/>
        <c:axId val="73820032"/>
      </c:lineChart>
      <c:catAx>
        <c:axId val="73818496"/>
        <c:scaling>
          <c:orientation val="minMax"/>
        </c:scaling>
        <c:axPos val="b"/>
        <c:tickLblPos val="nextTo"/>
        <c:txPr>
          <a:bodyPr rot="-900000"/>
          <a:lstStyle/>
          <a:p>
            <a:pPr>
              <a:defRPr sz="1100" b="1"/>
            </a:pPr>
            <a:endParaRPr lang="fa-IR"/>
          </a:p>
        </c:txPr>
        <c:crossAx val="73820032"/>
        <c:crosses val="autoZero"/>
        <c:auto val="1"/>
        <c:lblAlgn val="ctr"/>
        <c:lblOffset val="100"/>
      </c:catAx>
      <c:valAx>
        <c:axId val="73820032"/>
        <c:scaling>
          <c:orientation val="minMax"/>
        </c:scaling>
        <c:axPos val="l"/>
        <c:majorGridlines/>
        <c:numFmt formatCode="0%" sourceLinked="1"/>
        <c:tickLblPos val="nextTo"/>
        <c:crossAx val="738184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Sheet1!$R$4</c:f>
              <c:strCache>
                <c:ptCount val="1"/>
                <c:pt idx="0">
                  <c:v>سال 92</c:v>
                </c:pt>
              </c:strCache>
            </c:strRef>
          </c:tx>
          <c:dLbls>
            <c:dLbl>
              <c:idx val="0"/>
              <c:layout>
                <c:manualLayout>
                  <c:x val="-2.222222222222223E-2"/>
                  <c:y val="6.4814814814814825E-2"/>
                </c:manualLayout>
              </c:layout>
              <c:showVal val="1"/>
            </c:dLbl>
            <c:dLbl>
              <c:idx val="1"/>
              <c:layout>
                <c:manualLayout>
                  <c:x val="-3.6111111111111115E-2"/>
                  <c:y val="7.8703703703703762E-2"/>
                </c:manualLayout>
              </c:layout>
              <c:showVal val="1"/>
            </c:dLbl>
            <c:dLbl>
              <c:idx val="2"/>
              <c:layout>
                <c:manualLayout>
                  <c:x val="-4.4444444444444398E-2"/>
                  <c:y val="8.3333333333333343E-2"/>
                </c:manualLayout>
              </c:layout>
              <c:showVal val="1"/>
            </c:dLbl>
            <c:dLbl>
              <c:idx val="3"/>
              <c:layout>
                <c:manualLayout>
                  <c:x val="-3.0555555555555558E-2"/>
                  <c:y val="4.6296296296296301E-2"/>
                </c:manualLayout>
              </c:layout>
              <c:showVal val="1"/>
            </c:dLbl>
            <c:dLbl>
              <c:idx val="4"/>
              <c:layout>
                <c:manualLayout>
                  <c:x val="-8.333333333333335E-3"/>
                  <c:y val="-6.9444444444444475E-2"/>
                </c:manualLayout>
              </c:layout>
              <c:showVal val="1"/>
            </c:dLbl>
            <c:dLbl>
              <c:idx val="5"/>
              <c:layout>
                <c:manualLayout>
                  <c:x val="-3.333333333333334E-2"/>
                  <c:y val="4.259251968503938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a-IR"/>
              </a:p>
            </c:txPr>
            <c:showVal val="1"/>
          </c:dLbls>
          <c:cat>
            <c:strRef>
              <c:f>Sheet1!$S$5:$S$10</c:f>
              <c:strCache>
                <c:ptCount val="6"/>
                <c:pt idx="0">
                  <c:v>هاجر</c:v>
                </c:pt>
                <c:pt idx="1">
                  <c:v>ولیعصر</c:v>
                </c:pt>
                <c:pt idx="2">
                  <c:v>سیدالشهداء</c:v>
                </c:pt>
                <c:pt idx="3">
                  <c:v>شهداء</c:v>
                </c:pt>
                <c:pt idx="4">
                  <c:v>امام جواد(ع)</c:v>
                </c:pt>
                <c:pt idx="5">
                  <c:v>کل استان</c:v>
                </c:pt>
              </c:strCache>
            </c:strRef>
          </c:cat>
          <c:val>
            <c:numRef>
              <c:f>Sheet1!$R$5:$R$10</c:f>
              <c:numCache>
                <c:formatCode>0%</c:formatCode>
                <c:ptCount val="6"/>
                <c:pt idx="0">
                  <c:v>0.43000000000000005</c:v>
                </c:pt>
                <c:pt idx="1">
                  <c:v>0.51</c:v>
                </c:pt>
                <c:pt idx="2">
                  <c:v>0.53</c:v>
                </c:pt>
                <c:pt idx="3">
                  <c:v>0.66000000000000014</c:v>
                </c:pt>
                <c:pt idx="4">
                  <c:v>0.68</c:v>
                </c:pt>
                <c:pt idx="5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Sheet1!$Q$4</c:f>
              <c:strCache>
                <c:ptCount val="1"/>
                <c:pt idx="0">
                  <c:v>سال 93</c:v>
                </c:pt>
              </c:strCache>
            </c:strRef>
          </c:tx>
          <c:dLbls>
            <c:dLbl>
              <c:idx val="0"/>
              <c:layout>
                <c:manualLayout>
                  <c:x val="-3.7301587301587301E-2"/>
                  <c:y val="-6.9444444444444461E-2"/>
                </c:manualLayout>
              </c:layout>
              <c:showVal val="1"/>
            </c:dLbl>
            <c:dLbl>
              <c:idx val="1"/>
              <c:layout>
                <c:manualLayout>
                  <c:x val="-4.1666666666666664E-2"/>
                  <c:y val="-6.4814741907261608E-2"/>
                </c:manualLayout>
              </c:layout>
              <c:showVal val="1"/>
            </c:dLbl>
            <c:dLbl>
              <c:idx val="2"/>
              <c:layout>
                <c:manualLayout>
                  <c:x val="-3.7301587301587301E-2"/>
                  <c:y val="-8.9815179352580959E-2"/>
                </c:manualLayout>
              </c:layout>
              <c:showVal val="1"/>
            </c:dLbl>
            <c:dLbl>
              <c:idx val="3"/>
              <c:layout>
                <c:manualLayout>
                  <c:x val="-3.6111111111111115E-2"/>
                  <c:y val="-7.407407407407407E-2"/>
                </c:manualLayout>
              </c:layout>
              <c:showVal val="1"/>
            </c:dLbl>
            <c:dLbl>
              <c:idx val="4"/>
              <c:layout>
                <c:manualLayout>
                  <c:x val="-3.8492063492063494E-2"/>
                  <c:y val="4.6296369203849518E-2"/>
                </c:manualLayout>
              </c:layout>
              <c:showVal val="1"/>
            </c:dLbl>
            <c:dLbl>
              <c:idx val="5"/>
              <c:layout>
                <c:manualLayout>
                  <c:x val="-1.3889013873265842E-2"/>
                  <c:y val="-5.740748031496064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a-IR"/>
              </a:p>
            </c:txPr>
            <c:showVal val="1"/>
          </c:dLbls>
          <c:cat>
            <c:strRef>
              <c:f>Sheet1!$S$5:$S$10</c:f>
              <c:strCache>
                <c:ptCount val="6"/>
                <c:pt idx="0">
                  <c:v>هاجر</c:v>
                </c:pt>
                <c:pt idx="1">
                  <c:v>ولیعصر</c:v>
                </c:pt>
                <c:pt idx="2">
                  <c:v>سیدالشهداء</c:v>
                </c:pt>
                <c:pt idx="3">
                  <c:v>شهداء</c:v>
                </c:pt>
                <c:pt idx="4">
                  <c:v>امام جواد(ع)</c:v>
                </c:pt>
                <c:pt idx="5">
                  <c:v>کل استان</c:v>
                </c:pt>
              </c:strCache>
            </c:strRef>
          </c:cat>
          <c:val>
            <c:numRef>
              <c:f>Sheet1!$Q$5:$Q$10</c:f>
              <c:numCache>
                <c:formatCode>0%</c:formatCode>
                <c:ptCount val="6"/>
                <c:pt idx="0">
                  <c:v>0.48000000000000004</c:v>
                </c:pt>
                <c:pt idx="1">
                  <c:v>0.6100000000000001</c:v>
                </c:pt>
                <c:pt idx="2">
                  <c:v>0.56999999999999995</c:v>
                </c:pt>
                <c:pt idx="3">
                  <c:v>0.66000000000000014</c:v>
                </c:pt>
                <c:pt idx="4">
                  <c:v>0.60000000000000009</c:v>
                </c:pt>
                <c:pt idx="5">
                  <c:v>0.56999999999999995</c:v>
                </c:pt>
              </c:numCache>
            </c:numRef>
          </c:val>
        </c:ser>
        <c:dLbls/>
        <c:marker val="1"/>
        <c:axId val="73739264"/>
        <c:axId val="73761536"/>
      </c:lineChart>
      <c:catAx>
        <c:axId val="73739264"/>
        <c:scaling>
          <c:orientation val="minMax"/>
        </c:scaling>
        <c:axPos val="b"/>
        <c:tickLblPos val="nextTo"/>
        <c:txPr>
          <a:bodyPr rot="-1020000"/>
          <a:lstStyle/>
          <a:p>
            <a:pPr>
              <a:defRPr sz="1200" b="1"/>
            </a:pPr>
            <a:endParaRPr lang="fa-IR"/>
          </a:p>
        </c:txPr>
        <c:crossAx val="73761536"/>
        <c:crosses val="autoZero"/>
        <c:auto val="1"/>
        <c:lblAlgn val="ctr"/>
        <c:lblOffset val="100"/>
      </c:catAx>
      <c:valAx>
        <c:axId val="73761536"/>
        <c:scaling>
          <c:orientation val="minMax"/>
        </c:scaling>
        <c:axPos val="l"/>
        <c:majorGridlines/>
        <c:numFmt formatCode="0%" sourceLinked="1"/>
        <c:tickLblPos val="nextTo"/>
        <c:crossAx val="7373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714052287581703"/>
          <c:y val="0.36643635170603672"/>
          <c:w val="9.3055555555555586E-2"/>
          <c:h val="0.18379396325459321"/>
        </c:manualLayout>
      </c:layout>
      <c:txPr>
        <a:bodyPr/>
        <a:lstStyle/>
        <a:p>
          <a:pPr>
            <a:defRPr sz="1200" b="1"/>
          </a:pPr>
          <a:endParaRPr lang="fa-IR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a-IR" dirty="0" smtClean="0"/>
              <a:t>میانگین تعداد کل زایمان</a:t>
            </a:r>
            <a:endParaRPr lang="en-US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Sheet1!$R$38</c:f>
              <c:strCache>
                <c:ptCount val="1"/>
                <c:pt idx="0">
                  <c:v>سال 92</c:v>
                </c:pt>
              </c:strCache>
            </c:strRef>
          </c:tx>
          <c:dLbls>
            <c:dLbl>
              <c:idx val="5"/>
              <c:layout>
                <c:manualLayout>
                  <c:x val="-3.2679738562091517E-3"/>
                  <c:y val="-3.611111111111112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a-IR"/>
              </a:p>
            </c:txPr>
            <c:showVal val="1"/>
          </c:dLbls>
          <c:cat>
            <c:strRef>
              <c:f>Sheet1!$S$39:$S$44</c:f>
              <c:strCache>
                <c:ptCount val="6"/>
                <c:pt idx="0">
                  <c:v>هاجر</c:v>
                </c:pt>
                <c:pt idx="1">
                  <c:v>ولیعصر</c:v>
                </c:pt>
                <c:pt idx="2">
                  <c:v>سیدالشهداء</c:v>
                </c:pt>
                <c:pt idx="3">
                  <c:v>شهداء</c:v>
                </c:pt>
                <c:pt idx="4">
                  <c:v>امام جواد(ع)</c:v>
                </c:pt>
                <c:pt idx="5">
                  <c:v>کل استان</c:v>
                </c:pt>
              </c:strCache>
            </c:strRef>
          </c:cat>
          <c:val>
            <c:numRef>
              <c:f>Sheet1!$R$39:$R$44</c:f>
              <c:numCache>
                <c:formatCode>General</c:formatCode>
                <c:ptCount val="6"/>
                <c:pt idx="0">
                  <c:v>622</c:v>
                </c:pt>
                <c:pt idx="1">
                  <c:v>280</c:v>
                </c:pt>
                <c:pt idx="2">
                  <c:v>209</c:v>
                </c:pt>
                <c:pt idx="3">
                  <c:v>649</c:v>
                </c:pt>
                <c:pt idx="4">
                  <c:v>43</c:v>
                </c:pt>
                <c:pt idx="5">
                  <c:v>1799</c:v>
                </c:pt>
              </c:numCache>
            </c:numRef>
          </c:val>
        </c:ser>
        <c:ser>
          <c:idx val="1"/>
          <c:order val="1"/>
          <c:tx>
            <c:strRef>
              <c:f>Sheet1!$Q$38</c:f>
              <c:strCache>
                <c:ptCount val="1"/>
                <c:pt idx="0">
                  <c:v>سال 93</c:v>
                </c:pt>
              </c:strCache>
            </c:strRef>
          </c:tx>
          <c:dLbls>
            <c:dLbl>
              <c:idx val="0"/>
              <c:layout>
                <c:manualLayout>
                  <c:x val="1.7973856209150325E-2"/>
                  <c:y val="-2.222222222222223E-2"/>
                </c:manualLayout>
              </c:layout>
              <c:showVal val="1"/>
            </c:dLbl>
            <c:dLbl>
              <c:idx val="1"/>
              <c:layout>
                <c:manualLayout>
                  <c:x val="1.4705882352941176E-2"/>
                  <c:y val="-2.4999999999999897E-2"/>
                </c:manualLayout>
              </c:layout>
              <c:showVal val="1"/>
            </c:dLbl>
            <c:dLbl>
              <c:idx val="3"/>
              <c:layout>
                <c:manualLayout>
                  <c:x val="1.7973856209150325E-2"/>
                  <c:y val="-1.9444444444444445E-2"/>
                </c:manualLayout>
              </c:layout>
              <c:showVal val="1"/>
            </c:dLbl>
            <c:dLbl>
              <c:idx val="5"/>
              <c:layout>
                <c:manualLayout>
                  <c:x val="2.614379084967321E-2"/>
                  <c:y val="-2.22222222222222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a-IR"/>
              </a:p>
            </c:txPr>
            <c:showVal val="1"/>
          </c:dLbls>
          <c:val>
            <c:numRef>
              <c:f>Sheet1!$Q$39:$Q$44</c:f>
              <c:numCache>
                <c:formatCode>General</c:formatCode>
                <c:ptCount val="6"/>
                <c:pt idx="0">
                  <c:v>587</c:v>
                </c:pt>
                <c:pt idx="1">
                  <c:v>251</c:v>
                </c:pt>
                <c:pt idx="2">
                  <c:v>207</c:v>
                </c:pt>
                <c:pt idx="3">
                  <c:v>472</c:v>
                </c:pt>
                <c:pt idx="4">
                  <c:v>61</c:v>
                </c:pt>
                <c:pt idx="5">
                  <c:v>1129</c:v>
                </c:pt>
              </c:numCache>
            </c:numRef>
          </c:val>
        </c:ser>
        <c:dLbls/>
        <c:shape val="cylinder"/>
        <c:axId val="72255744"/>
        <c:axId val="72265728"/>
        <c:axId val="0"/>
      </c:bar3DChart>
      <c:catAx>
        <c:axId val="72255744"/>
        <c:scaling>
          <c:orientation val="minMax"/>
        </c:scaling>
        <c:axPos val="b"/>
        <c:majorTickMark val="none"/>
        <c:tickLblPos val="nextTo"/>
        <c:txPr>
          <a:bodyPr rot="-900000"/>
          <a:lstStyle/>
          <a:p>
            <a:pPr>
              <a:defRPr sz="1100" b="1"/>
            </a:pPr>
            <a:endParaRPr lang="fa-IR"/>
          </a:p>
        </c:txPr>
        <c:crossAx val="72265728"/>
        <c:crosses val="autoZero"/>
        <c:auto val="1"/>
        <c:lblAlgn val="ctr"/>
        <c:lblOffset val="100"/>
      </c:catAx>
      <c:valAx>
        <c:axId val="722657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225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079331995265286"/>
          <c:y val="0.41779046369203848"/>
          <c:w val="0.11757269311924247"/>
          <c:h val="0.17546062992125985"/>
        </c:manualLayout>
      </c:layout>
      <c:txPr>
        <a:bodyPr/>
        <a:lstStyle/>
        <a:p>
          <a:pPr>
            <a:defRPr sz="1200" b="1"/>
          </a:pPr>
          <a:endParaRPr lang="fa-IR"/>
        </a:p>
      </c:txPr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D145B-1A53-4CC1-B667-A646336D8612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17B71-8F0A-46BD-8C06-091AFD7F4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97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7B71-8F0A-46BD-8C06-091AFD7F49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25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7B71-8F0A-46BD-8C06-091AFD7F49D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78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6587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0167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285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8733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5996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716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917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6115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129385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038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239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1120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7712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55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25746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90441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620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66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5538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977793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402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055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9093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48726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529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78914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86768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27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205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85670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54816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512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432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47488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276211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53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96299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631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709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582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35577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453404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870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284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3486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71324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53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4191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25348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2769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6242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82821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6144993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6392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525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18926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502200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514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82538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27179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333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479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96418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7733579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751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89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32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9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3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3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5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a-IR" smtClean="0">
                <a:solidFill>
                  <a:srgbClr val="696464"/>
                </a:solidFill>
              </a:rPr>
              <a:t>دبیرخانه ستاد اجرایی برنامه تحول نظام سلامت دانشگاه علوم پزشکی شهرکرد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4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y document\archive\Besmelah\26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200" y="1502092"/>
            <a:ext cx="9144000" cy="444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F:\DESKTOP - KHORDAD 93\طرح تحول نظام سلامت\Untitledsku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4678" y="6172200"/>
            <a:ext cx="5410200" cy="4572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دبیرخانه ستاد اجرایی برنامه تحول نظام سلامت دانشگاه علوم پزشکی شهرکرد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1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fa-I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Jadid" pitchFamily="2" charset="-78"/>
              </a:rPr>
              <a:t>گزارش عملکرد مالی  بیمارستان های استان (مراجعین مشمول یارانه سلامت)</a:t>
            </a:r>
            <a:br>
              <a:rPr lang="fa-I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Jadid" pitchFamily="2" charset="-78"/>
              </a:rPr>
            </a:br>
            <a:r>
              <a:rPr lang="fa-I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Jadid" pitchFamily="2" charset="-78"/>
              </a:rPr>
              <a:t> </a:t>
            </a:r>
            <a:r>
              <a:rPr lang="fa-IR" sz="2400" dirty="0">
                <a:solidFill>
                  <a:schemeClr val="accent2">
                    <a:lumMod val="60000"/>
                    <a:lumOff val="40000"/>
                  </a:schemeClr>
                </a:solidFill>
                <a:cs typeface="B Jadid" pitchFamily="2" charset="-78"/>
              </a:rPr>
              <a:t>از تاریخ 93/2/15 لغایت 93/3/15</a:t>
            </a:r>
            <a:r>
              <a:rPr lang="fa-I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Jadid" pitchFamily="2" charset="-78"/>
              </a:rPr>
              <a:t> 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cs typeface="B Jadid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81600" cy="457200"/>
          </a:xfrm>
        </p:spPr>
        <p:txBody>
          <a:bodyPr/>
          <a:lstStyle/>
          <a:p>
            <a:pPr lvl="0"/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96776142"/>
              </p:ext>
            </p:extLst>
          </p:nvPr>
        </p:nvGraphicFramePr>
        <p:xfrm>
          <a:off x="304801" y="1524000"/>
          <a:ext cx="8458199" cy="4267199"/>
        </p:xfrm>
        <a:graphic>
          <a:graphicData uri="http://schemas.openxmlformats.org/drawingml/2006/table">
            <a:tbl>
              <a:tblPr/>
              <a:tblGrid>
                <a:gridCol w="1229107"/>
                <a:gridCol w="1200806"/>
                <a:gridCol w="1152288"/>
                <a:gridCol w="1297839"/>
                <a:gridCol w="1245279"/>
                <a:gridCol w="1277625"/>
                <a:gridCol w="1055255"/>
              </a:tblGrid>
              <a:tr h="78731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سرانه یارانه سلامت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تعداد مشمولین یارانه سلامت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یارانه سلامت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سهم  بیمار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سهم بیمه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مبلغ کل صورت حساب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نام بیمارستان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604,930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1,832,938,027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1,513,641,610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16,803,610,757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18,525,846,823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کاشانی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471,999,077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1,205,376,353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15,464,216,671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17,141,346,729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هاجر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249,488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381,966,309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335,584,052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4,984,738,765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5,563,450,525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شهدا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222,365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315,535,711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336,946,513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3,750,695,104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4,172,911,396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ولی عصر(عج)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397,795,005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331,023,006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3,739,006,329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4,151,345,115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سیدالشهدا(ع)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389,387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53,346,062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14,823,451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276,163,815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310,112,733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امام جواد(ع)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385,634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32,007,637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40,901,707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165,698,289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186,067,639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امام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رضا(ع)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369,802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3,453,580,191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3,737,394,985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45,018,431,441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49,865,013,321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جمع کل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757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Jadid" pitchFamily="2" charset="-78"/>
              </a:rPr>
              <a:t>شاخص های مربوطه در خصوص عملکرد 30 روزه برنامه های تحول نظام سلامت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cs typeface="B Jadid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66731429"/>
              </p:ext>
            </p:extLst>
          </p:nvPr>
        </p:nvGraphicFramePr>
        <p:xfrm>
          <a:off x="914400" y="914400"/>
          <a:ext cx="7772400" cy="58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5334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میزان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(</a:t>
                      </a:r>
                      <a:r>
                        <a:rPr lang="fa-IR" sz="1600" dirty="0" smtClean="0">
                          <a:cs typeface="B Nazanin" pitchFamily="2" charset="-78"/>
                        </a:rPr>
                        <a:t>ریال/درصد)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شاخص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ردیف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192،377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میانگین پرداخت کل بیماران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1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54،911،079،118</a:t>
                      </a:r>
                      <a:endParaRPr lang="en-US" sz="1600" dirty="0" smtClean="0">
                        <a:cs typeface="B Nazanin" pitchFamily="2" charset="-78"/>
                      </a:endParaRPr>
                    </a:p>
                    <a:p>
                      <a:pPr algn="ctr"/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میزان پرداخت بیمه ها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2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3،485،587،198</a:t>
                      </a:r>
                      <a:endParaRPr lang="en-US" sz="1600" dirty="0" smtClean="0">
                        <a:cs typeface="B Nazanin" pitchFamily="2" charset="-78"/>
                      </a:endParaRPr>
                    </a:p>
                    <a:p>
                      <a:pPr algn="ctr"/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میزان پرداخت یارانه 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3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275،127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متوسط یارانه پرداخت شده به ازای هر پرونده(کلی)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4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369،801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متوسط یارانه پرداخت شده به ازای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هر پرونده(مشمولین)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5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4،875،442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متوسط هزینه هر پرونده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6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2.48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متوسط اقامت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7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73%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اشغال تخت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8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57%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نسبت زایمان طبیعی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9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42%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نسبت سزارین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10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131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تعداد پزشکان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مقیم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11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54%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درصد پوشش پزشکان مقیم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12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109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تعداد پزشکان ماندگار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13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35%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درصد پوشش پزشکان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ماندگار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Nazanin" pitchFamily="2" charset="-78"/>
                        </a:rPr>
                        <a:t>14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055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Jadid" pitchFamily="2" charset="-78"/>
              </a:rPr>
              <a:t>سهم یارانه دارو-تجهیزات - هتلینگ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cs typeface="B Jadid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pPr lvl="0"/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855664539"/>
              </p:ext>
            </p:extLst>
          </p:nvPr>
        </p:nvGraphicFramePr>
        <p:xfrm>
          <a:off x="914400" y="1447800"/>
          <a:ext cx="7772400" cy="34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3810000"/>
                <a:gridCol w="1371600"/>
              </a:tblGrid>
              <a:tr h="815365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درصد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شاخص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ردیف</a:t>
                      </a:r>
                      <a:endParaRPr lang="en-US" dirty="0"/>
                    </a:p>
                  </a:txBody>
                  <a:tcPr/>
                </a:tc>
              </a:tr>
              <a:tr h="8712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17.17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سهم یارانه دارو از کل یارانه سلامت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Britannic Bold" pitchFamily="34" charset="0"/>
                          <a:cs typeface="B Nazanin" pitchFamily="2" charset="-78"/>
                        </a:rPr>
                        <a:t>1</a:t>
                      </a:r>
                      <a:endParaRPr lang="en-US" sz="2000" dirty="0"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8712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48.44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سهم یارانه تجهیزات از کل یارانه سلامت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Britannic Bold" pitchFamily="34" charset="0"/>
                          <a:cs typeface="B Nazanin" pitchFamily="2" charset="-78"/>
                        </a:rPr>
                        <a:t>2</a:t>
                      </a:r>
                      <a:endParaRPr lang="en-US" sz="2000" dirty="0"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8712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7.28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u="none" strike="noStrike" dirty="0">
                          <a:latin typeface="Britannic Bold" pitchFamily="34" charset="0"/>
                          <a:cs typeface="B Nazanin" pitchFamily="2" charset="-78"/>
                        </a:rPr>
                        <a:t>سهم یارانه هتلینگ از کل یارانه سلامت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Britannic Bold" pitchFamily="34" charset="0"/>
                          <a:cs typeface="B Nazanin" pitchFamily="2" charset="-78"/>
                        </a:rPr>
                        <a:t>3</a:t>
                      </a:r>
                      <a:endParaRPr lang="en-US" sz="2000" dirty="0">
                        <a:latin typeface="Britannic Bold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511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dirty="0" smtClean="0">
                <a:cs typeface="B Koodak" pitchFamily="2" charset="-78"/>
              </a:rPr>
              <a:t>دستورالعمل برنامه حمایت از ماندگاری پزشک در مناطق محروم</a:t>
            </a:r>
            <a:endParaRPr lang="en-US" sz="32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ارسال تعهدنامه به کلیه مراکز درمانی تابعه و جمع آوری اطلاعات مربوط به پزشکان مایل به حضور در این برنامه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ثبت اطلاعات مربوط به </a:t>
            </a:r>
            <a:r>
              <a:rPr lang="en-US" dirty="0" smtClean="0">
                <a:cs typeface="B Nazanin" pitchFamily="2" charset="-78"/>
              </a:rPr>
              <a:t>109</a:t>
            </a:r>
            <a:r>
              <a:rPr lang="fa-IR" dirty="0" smtClean="0">
                <a:cs typeface="B Nazanin" pitchFamily="2" charset="-78"/>
              </a:rPr>
              <a:t> پزشک عمومی و متخصص در پورتال برنامه تحول نظام سلامت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فعال سازی فرم ارزیابی عملکرد کمی و کیفی پزشکان مشمول دستورالعمل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ابلاغ تعرفه های خدمات تشخیصی درمانی مصوب هیئت وزیران سال93</a:t>
            </a:r>
          </a:p>
          <a:p>
            <a:pPr marL="514350" indent="-514350"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9331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Koodak" pitchFamily="2" charset="-78"/>
              </a:rPr>
              <a:t>دستورالعمل برنامه حمایت از ماندگاری پزشک در مناطق محروم</a:t>
            </a:r>
            <a:endParaRPr lang="en-US" sz="2800" dirty="0">
              <a:cs typeface="B Koodak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9530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0417140"/>
              </p:ext>
            </p:extLst>
          </p:nvPr>
        </p:nvGraphicFramePr>
        <p:xfrm>
          <a:off x="457200" y="1295400"/>
          <a:ext cx="8229600" cy="421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905000"/>
                <a:gridCol w="2895600"/>
                <a:gridCol w="2057400"/>
              </a:tblGrid>
              <a:tr h="1035604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کل پزشکان شاغل در مراکز درمانی</a:t>
                      </a:r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تعداد پزشکان متعهد حضور</a:t>
                      </a:r>
                      <a:r>
                        <a:rPr lang="fa-IR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 در برنامه ماندگاری</a:t>
                      </a:r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1063220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77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B Nazanin" pitchFamily="2" charset="-78"/>
                        </a:rPr>
                        <a:t>عمومی</a:t>
                      </a:r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1007988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244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(ماندگار)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58+131</a:t>
                      </a:r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(مقیمی)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B Nazanin" pitchFamily="2" charset="-78"/>
                        </a:rPr>
                        <a:t>تخصص و فوق تخصص</a:t>
                      </a:r>
                    </a:p>
                    <a:p>
                      <a:pPr algn="ctr" rtl="1" fontAlgn="b"/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1007988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310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(ماندگار)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109+131</a:t>
                      </a:r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B Nazanin" pitchFamily="2" charset="-78"/>
                        </a:rPr>
                        <a:t>(مقیمی)</a:t>
                      </a:r>
                    </a:p>
                    <a:p>
                      <a:pPr algn="ctr" rtl="0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B Nazanin" pitchFamily="2" charset="-78"/>
                        </a:rPr>
                        <a:t>جمع</a:t>
                      </a:r>
                    </a:p>
                    <a:p>
                      <a:pPr algn="ctr" rtl="1" fontAlgn="b"/>
                      <a:endParaRPr lang="fa-IR" sz="2400" b="0" i="0" u="none" strike="noStrike" dirty="0">
                        <a:solidFill>
                          <a:srgbClr val="000000"/>
                        </a:solidFill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55" y="7776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dirty="0" smtClean="0">
                <a:solidFill>
                  <a:srgbClr val="C00000"/>
                </a:solidFill>
                <a:cs typeface="B Jadid" pitchFamily="2" charset="-78"/>
              </a:rPr>
              <a:t>3.دستورالعمل </a:t>
            </a:r>
            <a:r>
              <a:rPr lang="fa-IR" sz="5400" dirty="0">
                <a:solidFill>
                  <a:srgbClr val="C00000"/>
                </a:solidFill>
                <a:cs typeface="B Jadid" pitchFamily="2" charset="-78"/>
              </a:rPr>
              <a:t>حضور پزشکان متخصص مقیم</a:t>
            </a: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483"/>
            <a:ext cx="9143999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4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>
                <a:cs typeface="B Koodak" pitchFamily="2" charset="-78"/>
              </a:rPr>
              <a:t>دستورالعمل حضور پزشکان متخصص مقیم</a:t>
            </a:r>
            <a:endParaRPr lang="en-US" sz="28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054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فعال سازی فرم ارزیابی عملکرد کمی و کیفی پزشکان مشمول دستورالعمل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ثبت اطلاعات مربوط به 131 پزشک متخصص در پورتال برنامه تحول نظام سلامت</a:t>
            </a:r>
          </a:p>
          <a:p>
            <a:pPr algn="r" rtl="1"/>
            <a:endParaRPr lang="fa-IR" dirty="0" smtClean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Autofit/>
          </a:bodyPr>
          <a:lstStyle/>
          <a:p>
            <a:pPr algn="ctr"/>
            <a:r>
              <a:rPr lang="fa-IR" sz="2400" dirty="0" smtClean="0">
                <a:cs typeface="B Koodak" pitchFamily="2" charset="-78"/>
              </a:rPr>
              <a:t>تعداد پزشکان متعهد به حضور در قالب برنامه مقیمی</a:t>
            </a:r>
            <a:endParaRPr lang="en-US" sz="2400" dirty="0">
              <a:cs typeface="B Koodak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22080695"/>
              </p:ext>
            </p:extLst>
          </p:nvPr>
        </p:nvGraphicFramePr>
        <p:xfrm>
          <a:off x="1295400" y="1143000"/>
          <a:ext cx="6553200" cy="482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905000"/>
                <a:gridCol w="2106789"/>
                <a:gridCol w="788811"/>
              </a:tblGrid>
              <a:tr h="43917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درصد(مشارکت)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تعداد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نوع تخصص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ردیف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rowSpan="12">
                  <a:txBody>
                    <a:bodyPr/>
                    <a:lstStyle/>
                    <a:p>
                      <a:pPr algn="ctr"/>
                      <a:r>
                        <a:rPr lang="fa-IR" sz="4800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54%</a:t>
                      </a:r>
                      <a:endParaRPr lang="en-US" sz="4800" b="1" dirty="0">
                        <a:solidFill>
                          <a:srgbClr val="C00000"/>
                        </a:solidFill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جراحی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20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بیهوشی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2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4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جراحی مغز و اعصاب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6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رادیولوژی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4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3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طب اورژانس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5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5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ارتوپدی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6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1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جراحی قلب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7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39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داخلی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Nazanin" pitchFamily="2" charset="-78"/>
                        </a:rPr>
                        <a:t>8</a:t>
                      </a:r>
                      <a:endParaRPr lang="en-US" b="0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18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اطفال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19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زنان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10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7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قلب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36345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131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جمع کل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12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714" y="0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33" y="709127"/>
            <a:ext cx="81534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800" dirty="0" smtClean="0">
                <a:cs typeface="B Koodak" pitchFamily="2" charset="-78"/>
              </a:rPr>
              <a:t>لیست </a:t>
            </a:r>
            <a:r>
              <a:rPr lang="fa-IR" sz="2800" b="1" dirty="0" smtClean="0">
                <a:cs typeface="B Koodak" pitchFamily="2" charset="-78"/>
              </a:rPr>
              <a:t>نیروهای مورد نیاز </a:t>
            </a:r>
            <a:r>
              <a:rPr lang="fa-IR" sz="2800" dirty="0" smtClean="0">
                <a:cs typeface="B Koodak" pitchFamily="2" charset="-78"/>
              </a:rPr>
              <a:t>به منظور پوشش کامل برنامه مقیمی و ماندگاری پزشکان</a:t>
            </a:r>
            <a:endParaRPr lang="en-US" sz="2800" dirty="0">
              <a:cs typeface="B Koodak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057400" y="1524000"/>
          <a:ext cx="533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786945"/>
                <a:gridCol w="642055"/>
              </a:tblGrid>
              <a:tr h="370840">
                <a:tc>
                  <a:txBody>
                    <a:bodyPr/>
                    <a:lstStyle/>
                    <a:p>
                      <a:r>
                        <a:rPr lang="fa-IR" dirty="0" smtClean="0"/>
                        <a:t>تعداد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رشته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ردیف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پزشک عمومی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بیهوشی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جراحی عمومی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داخلی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اطفال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طب اورزانس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ارتوپدی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رادیولوژی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متخصص قلب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جمع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833" y="37323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 smtClean="0">
                <a:solidFill>
                  <a:srgbClr val="C00000"/>
                </a:solidFill>
                <a:cs typeface="B Jadid" pitchFamily="2" charset="-78"/>
              </a:rPr>
              <a:t>4.دستورالعمل </a:t>
            </a:r>
            <a:r>
              <a:rPr lang="fa-IR" sz="4800" dirty="0">
                <a:solidFill>
                  <a:srgbClr val="C00000"/>
                </a:solidFill>
                <a:cs typeface="B Jadid" pitchFamily="2" charset="-78"/>
              </a:rPr>
              <a:t>ارتقای کیفیت خدمات ویزیت در بیمارستان های وابسته به وزارت بهداشت</a:t>
            </a: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6" y="104483"/>
            <a:ext cx="9114453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SIGRuOTH-t6aOQ2mi5pYccYZjewfjcQCnWXRbWYdn0Yh0wPi6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9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553200"/>
            <a:ext cx="2895600" cy="365125"/>
          </a:xfrm>
        </p:spPr>
        <p:txBody>
          <a:bodyPr/>
          <a:lstStyle/>
          <a:p>
            <a:r>
              <a:rPr lang="fa-IR" smtClean="0"/>
              <a:t>دبیرخانه ستاد اجرایی برنامه تحول نظام سلامت دانشگاه علوم پزشکی شهرکرد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-1" y="0"/>
            <a:ext cx="9144001" cy="7086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fa-IR" b="1" dirty="0" smtClean="0">
              <a:ln w="50800"/>
              <a:solidFill>
                <a:schemeClr val="bg1">
                  <a:shade val="50000"/>
                </a:schemeClr>
              </a:solidFill>
              <a:cs typeface="B Nikoo" pitchFamily="2" charset="-78"/>
            </a:endParaRPr>
          </a:p>
          <a:p>
            <a:pPr marL="109728" indent="0" algn="ctr">
              <a:buNone/>
            </a:pPr>
            <a:endParaRPr lang="fa-IR" sz="4000" b="1" dirty="0" smtClean="0">
              <a:ln w="50800"/>
              <a:solidFill>
                <a:schemeClr val="bg1">
                  <a:shade val="50000"/>
                </a:schemeClr>
              </a:solidFill>
              <a:cs typeface="B Nikoo" pitchFamily="2" charset="-78"/>
            </a:endParaRPr>
          </a:p>
          <a:p>
            <a:pPr marL="109728" indent="0" algn="ctr">
              <a:buNone/>
            </a:pPr>
            <a:r>
              <a:rPr lang="fa-IR" sz="40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گزارش عملکرد </a:t>
            </a:r>
          </a:p>
          <a:p>
            <a:pPr marL="109728" indent="0" algn="ctr">
              <a:buNone/>
            </a:pPr>
            <a:r>
              <a:rPr lang="fa-IR" sz="40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برنامه تحول نظام سلامت </a:t>
            </a:r>
          </a:p>
          <a:p>
            <a:pPr marL="109728" indent="0" algn="ctr">
              <a:buNone/>
            </a:pPr>
            <a:r>
              <a:rPr lang="fa-IR" sz="40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 دانشگاه علوم پزشکی شهرکرد</a:t>
            </a:r>
          </a:p>
          <a:p>
            <a:pPr marL="109728" indent="0" algn="ctr">
              <a:buNone/>
            </a:pPr>
            <a:r>
              <a:rPr lang="fa-IR" sz="32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 از 93/2/15 لغایت 93/3/15</a:t>
            </a:r>
          </a:p>
          <a:p>
            <a:pPr marL="0" indent="0" algn="ctr">
              <a:buNone/>
            </a:pPr>
            <a:r>
              <a:rPr lang="fa-IR" sz="28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معاونت درمان</a:t>
            </a:r>
            <a:endParaRPr lang="fa-IR" sz="2800" b="1" dirty="0">
              <a:ln w="50800"/>
              <a:solidFill>
                <a:schemeClr val="bg1"/>
              </a:solidFill>
              <a:cs typeface="B Titr" pitchFamily="2" charset="-78"/>
            </a:endParaRPr>
          </a:p>
          <a:p>
            <a:pPr marL="109728" indent="0" algn="ctr">
              <a:buNone/>
            </a:pPr>
            <a:r>
              <a:rPr lang="fa-IR" sz="2800" b="1" dirty="0" smtClean="0">
                <a:ln w="50800"/>
                <a:solidFill>
                  <a:schemeClr val="bg1"/>
                </a:solidFill>
                <a:cs typeface="B Titr" pitchFamily="2" charset="-78"/>
              </a:rPr>
              <a:t>خرداد 93</a:t>
            </a:r>
            <a:endParaRPr lang="fa-IR" sz="2800" b="1" dirty="0">
              <a:ln w="50800"/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81000"/>
            <a:ext cx="10439400" cy="220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 descr="C:\Users\sh\Pictures\11;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352800" cy="2288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4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Koodak" pitchFamily="2" charset="-78"/>
              </a:rPr>
              <a:t>دستورالعمل ارتقای کیفیت خدمات ویزیت در بیمارستان های وابسته به وزارت بهداشت</a:t>
            </a:r>
            <a:endParaRPr lang="en-US" sz="24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fa-IR" sz="3600" dirty="0" smtClean="0">
                <a:cs typeface="B Nazanin" pitchFamily="2" charset="-78"/>
              </a:rPr>
              <a:t>ارسال فرم تعهدنامه پزشکان واجد شرکت در این دستورالعمل</a:t>
            </a:r>
          </a:p>
          <a:p>
            <a:pPr algn="just"/>
            <a:r>
              <a:rPr lang="fa-IR" sz="3600" dirty="0" smtClean="0">
                <a:cs typeface="B Nazanin" pitchFamily="2" charset="-78"/>
              </a:rPr>
              <a:t>تکمیل</a:t>
            </a:r>
            <a:r>
              <a:rPr lang="en-US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فرم عملکرد پزشکان در سامانه اواب</a:t>
            </a:r>
          </a:p>
          <a:p>
            <a:pPr algn="just"/>
            <a:endParaRPr lang="en-US" sz="3600" dirty="0">
              <a:cs typeface="B Nazanin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7776"/>
            <a:ext cx="914400" cy="6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40484891"/>
              </p:ext>
            </p:extLst>
          </p:nvPr>
        </p:nvGraphicFramePr>
        <p:xfrm>
          <a:off x="685800" y="1600200"/>
          <a:ext cx="8153400" cy="3886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7445"/>
                <a:gridCol w="3189255"/>
                <a:gridCol w="2038350"/>
                <a:gridCol w="2038350"/>
              </a:tblGrid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تخصص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تعداد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درصد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عمومی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24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داخلی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چشم پزشکی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ENT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 ارتوپدی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اطفال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9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جراحی عمومی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زنان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7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Koodak" pitchFamily="2" charset="-78"/>
              </a:rPr>
              <a:t>تعداد پزشکان حاضر در برنامه ارتقای کیفیت ویزیت</a:t>
            </a:r>
            <a:endParaRPr lang="en-US" sz="24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73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fontAlgn="t">
              <a:spcBef>
                <a:spcPts val="0"/>
              </a:spcBef>
            </a:pPr>
            <a:endParaRPr lang="fa-IR" sz="2800" dirty="0">
              <a:latin typeface="Arial"/>
            </a:endParaRPr>
          </a:p>
          <a:p>
            <a:endParaRPr lang="fa-IR" dirty="0"/>
          </a:p>
          <a:p>
            <a:pPr marL="0" indent="0">
              <a:buNone/>
            </a:pPr>
            <a:endParaRPr lang="fa-IR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1860550"/>
              </p:ext>
            </p:extLst>
          </p:nvPr>
        </p:nvGraphicFramePr>
        <p:xfrm>
          <a:off x="914400" y="1524000"/>
          <a:ext cx="7772400" cy="3657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5179"/>
                <a:gridCol w="3111021"/>
                <a:gridCol w="1943100"/>
                <a:gridCol w="1943100"/>
              </a:tblGrid>
              <a:tr h="2895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تخصص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تعداد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درصد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قلب و عروق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داخلی مغز و اعصاب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جراحی</a:t>
                      </a:r>
                      <a:r>
                        <a:rPr lang="fa-IR" baseline="0" dirty="0" smtClean="0"/>
                        <a:t> کلیه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روانپزشکی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پوست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ارولوژی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مغز واعصاب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عفونی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طب فیزیکی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0.5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cs typeface="B Koodak" pitchFamily="2" charset="-78"/>
              </a:rPr>
              <a:t>تعداد پزشکان حاضر در برنامه ارتقای کیفیت ویزیت</a:t>
            </a:r>
            <a:endParaRPr lang="en-US" sz="24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049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>
                <a:cs typeface="B Nazanin" pitchFamily="2" charset="-78"/>
              </a:rPr>
              <a:t>تعداد پزشکان حاضر در برنامه ارتقای کیفیت ویزیت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81600" cy="457200"/>
          </a:xfrm>
        </p:spPr>
        <p:txBody>
          <a:bodyPr/>
          <a:lstStyle/>
          <a:p>
            <a:pPr lvl="0"/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5174180"/>
              </p:ext>
            </p:extLst>
          </p:nvPr>
        </p:nvGraphicFramePr>
        <p:xfrm>
          <a:off x="533400" y="1600204"/>
          <a:ext cx="8153400" cy="37896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09140"/>
                <a:gridCol w="2720942"/>
                <a:gridCol w="2584968"/>
                <a:gridCol w="2038350"/>
              </a:tblGrid>
              <a:tr h="4159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تخصص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تعداد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درصد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جراح قلب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mtClean="0"/>
                        <a:t>0.5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جراح پلاستیک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0.5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نروسرجری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ریه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0.4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گوارش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0.8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ایمونولوژی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0.5</a:t>
                      </a:r>
                      <a:endParaRPr lang="fa-I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جمع کل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243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mtClean="0"/>
                        <a:t>100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2385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05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dirty="0" smtClean="0">
                <a:solidFill>
                  <a:srgbClr val="C00000"/>
                </a:solidFill>
                <a:cs typeface="B Jadid" pitchFamily="2" charset="-78"/>
              </a:rPr>
              <a:t>5.دستورالعمل </a:t>
            </a:r>
            <a:r>
              <a:rPr lang="fa-IR" sz="5400" dirty="0">
                <a:solidFill>
                  <a:srgbClr val="C00000"/>
                </a:solidFill>
                <a:cs typeface="B Jadid" pitchFamily="2" charset="-78"/>
              </a:rPr>
              <a:t>برنامه ارتقای کیفیت هتلینگ در بیمارستان های تابعه</a:t>
            </a: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3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4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800" dirty="0" smtClean="0">
                <a:cs typeface="B Koodak" pitchFamily="2" charset="-78"/>
              </a:rPr>
              <a:t>دستورالعمل برنامه ارتقای کیفیت هتلینگ در بیمارستان های تابعه</a:t>
            </a:r>
            <a:endParaRPr lang="en-US" sz="28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153400" cy="4953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ar-SA" sz="2900" b="1" dirty="0">
                <a:cs typeface="B Nazanin" pitchFamily="2" charset="-78"/>
              </a:rPr>
              <a:t>تعويض تعدادي تخت وپاتختي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تعويض ملحفه </a:t>
            </a:r>
            <a:r>
              <a:rPr lang="ar-SA" sz="2900" b="1" dirty="0" smtClean="0">
                <a:cs typeface="B Nazanin" pitchFamily="2" charset="-78"/>
              </a:rPr>
              <a:t>وبالش</a:t>
            </a:r>
            <a:endParaRPr lang="fa-IR" sz="2900" b="1" dirty="0" smtClean="0">
              <a:cs typeface="B Nazanin" pitchFamily="2" charset="-78"/>
            </a:endParaRPr>
          </a:p>
          <a:p>
            <a:pPr lvl="0"/>
            <a:r>
              <a:rPr lang="ar-SA" sz="2900" b="1" dirty="0" smtClean="0">
                <a:cs typeface="B Nazanin" pitchFamily="2" charset="-78"/>
              </a:rPr>
              <a:t>جلس</a:t>
            </a:r>
            <a:r>
              <a:rPr lang="fa-IR" sz="2900" b="1" dirty="0" smtClean="0">
                <a:cs typeface="B Nazanin" pitchFamily="2" charset="-78"/>
              </a:rPr>
              <a:t>ات</a:t>
            </a:r>
            <a:r>
              <a:rPr lang="ar-SA" sz="2900" b="1" dirty="0" smtClean="0">
                <a:cs typeface="B Nazanin" pitchFamily="2" charset="-78"/>
              </a:rPr>
              <a:t> </a:t>
            </a:r>
            <a:r>
              <a:rPr lang="ar-SA" sz="2900" b="1" dirty="0">
                <a:cs typeface="B Nazanin" pitchFamily="2" charset="-78"/>
              </a:rPr>
              <a:t>آموزشي جهت آشنايي نيروهاي خدماتي و نگهبانی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 smtClean="0">
                <a:cs typeface="B Nazanin" pitchFamily="2" charset="-78"/>
              </a:rPr>
              <a:t>جلسه </a:t>
            </a:r>
            <a:r>
              <a:rPr lang="ar-SA" sz="2900" b="1" dirty="0">
                <a:cs typeface="B Nazanin" pitchFamily="2" charset="-78"/>
              </a:rPr>
              <a:t>كميته اجرايي برنامه هتلينگ وتصميم گيري درخصوص بهبود كيفيت تغذيه و مراقبت از بيماران و....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بررسي فضاي موجود جهت بهسازي با اولويت اورژانس وفوريت ها واطفال 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برآورد واقدام جهت </a:t>
            </a:r>
            <a:r>
              <a:rPr lang="fa-IR" sz="2900" b="1" dirty="0" smtClean="0">
                <a:cs typeface="B Nazanin" pitchFamily="2" charset="-78"/>
              </a:rPr>
              <a:t> تعمیرسرویسهای بهداشتی </a:t>
            </a:r>
            <a:r>
              <a:rPr lang="fa-IR" sz="2900" b="1" dirty="0">
                <a:cs typeface="B Nazanin" pitchFamily="2" charset="-78"/>
              </a:rPr>
              <a:t>و</a:t>
            </a:r>
            <a:r>
              <a:rPr lang="ar-SA" sz="2900" b="1" dirty="0" smtClean="0">
                <a:cs typeface="B Nazanin" pitchFamily="2" charset="-78"/>
              </a:rPr>
              <a:t>حمام </a:t>
            </a:r>
            <a:r>
              <a:rPr lang="ar-SA" sz="2900" b="1" dirty="0">
                <a:cs typeface="B Nazanin" pitchFamily="2" charset="-78"/>
              </a:rPr>
              <a:t>ها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بهبود فضای فیزیکی اتاق و انتظار بیمار و تسهیلات مربوط به همراه وي و برآورد واقدام به رنگ آميزي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تهيه </a:t>
            </a:r>
            <a:r>
              <a:rPr lang="ar-SA" sz="2900" b="1" dirty="0" smtClean="0">
                <a:cs typeface="B Nazanin" pitchFamily="2" charset="-78"/>
              </a:rPr>
              <a:t>وتوزيع كيف </a:t>
            </a:r>
            <a:r>
              <a:rPr lang="ar-SA" sz="2900" b="1" dirty="0">
                <a:cs typeface="B Nazanin" pitchFamily="2" charset="-78"/>
              </a:rPr>
              <a:t>سلامت بين بيماران بستري </a:t>
            </a:r>
            <a:endParaRPr lang="en-US" sz="2900" dirty="0">
              <a:cs typeface="B Nazanin" pitchFamily="2" charset="-78"/>
            </a:endParaRPr>
          </a:p>
          <a:p>
            <a:pPr lvl="0"/>
            <a:r>
              <a:rPr lang="ar-SA" sz="2900" b="1" dirty="0">
                <a:cs typeface="B Nazanin" pitchFamily="2" charset="-78"/>
              </a:rPr>
              <a:t>بهينه سازي سيستم </a:t>
            </a:r>
            <a:r>
              <a:rPr lang="ar-SA" sz="2900" b="1" dirty="0" smtClean="0">
                <a:cs typeface="B Nazanin" pitchFamily="2" charset="-78"/>
              </a:rPr>
              <a:t>سرمايش</a:t>
            </a:r>
            <a:r>
              <a:rPr lang="fa-IR" sz="2900" b="1" dirty="0" smtClean="0">
                <a:cs typeface="B Nazanin" pitchFamily="2" charset="-78"/>
              </a:rPr>
              <a:t> در مراکز درمانی</a:t>
            </a:r>
            <a:endParaRPr lang="en-US" sz="2900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خرید 4500 عدد کیف سلامت و توزیع 2190 عدد از این کیف در مراکز درمانی تابعه</a:t>
            </a:r>
          </a:p>
          <a:p>
            <a:pPr algn="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نصب حدود 5000 متر پرده در مراکز درمانی تابعه</a:t>
            </a:r>
          </a:p>
          <a:p>
            <a:pPr algn="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رنگ آمیزی حدود 15545 متر مربع از فضای فیزیکی مراکز درمانی تابعه</a:t>
            </a:r>
          </a:p>
          <a:p>
            <a:pPr algn="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تعویض وخرید 700 تخته پتو جهت مراکز درمانی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4724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dirty="0" smtClean="0">
                <a:solidFill>
                  <a:srgbClr val="C00000"/>
                </a:solidFill>
                <a:cs typeface="B Jadid" pitchFamily="2" charset="-78"/>
              </a:rPr>
              <a:t>6.دستورالعمل </a:t>
            </a:r>
            <a:r>
              <a:rPr lang="fa-IR" sz="5400" dirty="0">
                <a:solidFill>
                  <a:srgbClr val="C00000"/>
                </a:solidFill>
                <a:cs typeface="B Jadid" pitchFamily="2" charset="-78"/>
              </a:rPr>
              <a:t>برنامه ترویج زایمان طبیعی </a:t>
            </a: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13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3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دستورالعمل برنامه ترویج زایمان طبیعی </a:t>
            </a:r>
            <a:endParaRPr lang="en-US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29218726"/>
              </p:ext>
            </p:extLst>
          </p:nvPr>
        </p:nvGraphicFramePr>
        <p:xfrm>
          <a:off x="533400" y="1371598"/>
          <a:ext cx="8229602" cy="487146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24878"/>
                <a:gridCol w="624878"/>
                <a:gridCol w="693629"/>
                <a:gridCol w="723615"/>
                <a:gridCol w="838200"/>
                <a:gridCol w="838200"/>
                <a:gridCol w="762000"/>
                <a:gridCol w="609600"/>
                <a:gridCol w="609600"/>
                <a:gridCol w="544973"/>
                <a:gridCol w="1360029"/>
              </a:tblGrid>
              <a:tr h="41053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آمار از 15 اردی بهشت 93 لغایت 15 خرداد 93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آمارسال1392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ردیف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0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درصد سزارین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درصد زایمان طبیعی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کل موالید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تعداد سزارین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تعداد زایمان طبیعی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درصد سزارین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درصد زایمان طبیعی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کل موالید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تعداد سزارین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تعداد زایمان طبیعی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نام مرکز درمانی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7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51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48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587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305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282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56٪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43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5038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2851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2187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مرکزآموزشی درمانی هاجر(س) شهرکرد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350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40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61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251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98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153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48٪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51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2232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1072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1160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بیمارستان ولیعصر(عج) بروجن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52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43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57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207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89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118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46٪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53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1692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781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911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بیمارستان سیدالشهداء فارسان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7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34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66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472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161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311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33٪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66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5253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1740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3513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بیمارستان شهداء لردگان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7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40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60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61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24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37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32٪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68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350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111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239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بیمارستان امام جواد ناغان(ع)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7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42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57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1578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677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901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45٪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</a:rPr>
                        <a:t>55</a:t>
                      </a:r>
                      <a:r>
                        <a:rPr lang="ar-SA" sz="1200" b="1" dirty="0" smtClean="0">
                          <a:effectLst/>
                        </a:rPr>
                        <a:t>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14565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</a:rPr>
                        <a:t>6555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8010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</a:rPr>
                        <a:t>جمع کل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28600"/>
            <a:ext cx="914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pPr lvl="0"/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5789562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مقایسه درصد سزارین از شروع برنامه تحول نظام سلامت تا 15 خرداد 93 با مدت مشابه سال 1392</a:t>
            </a:r>
            <a:endParaRPr lang="fa-IR" sz="32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221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pPr lvl="0"/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15957206"/>
              </p:ext>
            </p:extLst>
          </p:nvPr>
        </p:nvGraphicFramePr>
        <p:xfrm>
          <a:off x="685800" y="14478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مقایسه درصد زایمان طبیعی از شروع برنامه تحول نظام سلامت تا 15 خرداد 93 با مدت مشابه سال 1392</a:t>
            </a:r>
            <a:endParaRPr lang="fa-IR" sz="32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8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Koodak" pitchFamily="2" charset="-78"/>
              </a:rPr>
              <a:t>مقدمه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5334000" cy="457200"/>
          </a:xfrm>
        </p:spPr>
        <p:txBody>
          <a:bodyPr/>
          <a:lstStyle/>
          <a:p>
            <a:pPr algn="ct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oodak" pitchFamily="2" charset="-78"/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Koodak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3200" dirty="0" smtClean="0">
                <a:cs typeface="B Nazanin" pitchFamily="2" charset="-78"/>
              </a:rPr>
              <a:t>با توجه به دستورالعمل های ابلاغی از جانب مقام عالی وزارت بهداشت درمان و آموزش پزشکی برنامه تحول نظام سلامت از تاریخ 15 اردیبهشت طبق زمان بندی های اعلام شده از طرف دبیرخانه ستاد کشوری ،  در استان چهارمحال و بختیاری آغاز گردید و با شروع  برنامه، مردم شریف استان از برکات این طرح  بهره مند گردیدند.</a:t>
            </a:r>
            <a:endParaRPr lang="en-US" sz="3200" dirty="0">
              <a:cs typeface="B Nazanin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842818"/>
          </a:xfrm>
          <a:prstGeom prst="rect">
            <a:avLst/>
          </a:prstGeom>
          <a:noFill/>
        </p:spPr>
      </p:pic>
      <p:pic>
        <p:nvPicPr>
          <p:cNvPr id="2050" name="Picture 2" descr="C:\Users\sh\Pictures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1242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pPr lvl="0"/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9512121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میانگین تعداد کل زایمان سال 93 در مقایسه با مدت مشابه سال 92</a:t>
            </a:r>
            <a:endParaRPr lang="fa-IR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041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05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 smtClean="0">
                <a:solidFill>
                  <a:schemeClr val="accent1"/>
                </a:solidFill>
                <a:cs typeface="B Jadid" pitchFamily="2" charset="-78"/>
              </a:rPr>
              <a:t>7 . اقدامات انجام شده توسط کمیته های فنی  ستاد اجرایی برنامه تحول نظام سلامت دانشگاه</a:t>
            </a:r>
            <a:endParaRPr lang="fa-IR" sz="4800" dirty="0">
              <a:solidFill>
                <a:schemeClr val="accent1"/>
              </a:solidFill>
              <a:cs typeface="B Jadid" pitchFamily="2" charset="-78"/>
            </a:endParaRPr>
          </a:p>
        </p:txBody>
      </p:sp>
      <p:pic>
        <p:nvPicPr>
          <p:cNvPr id="7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13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5392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dirty="0" smtClean="0">
                <a:cs typeface="B Nazanin" pitchFamily="2" charset="-78"/>
              </a:rPr>
              <a:t>کمیته سیاستگذاری و برنامه ریزی – معاون درمان</a:t>
            </a:r>
          </a:p>
          <a:p>
            <a:r>
              <a:rPr lang="fa-IR" sz="3200" dirty="0" smtClean="0">
                <a:cs typeface="B Nazanin" pitchFamily="2" charset="-78"/>
              </a:rPr>
              <a:t>کمیته نظارت و بررسی – مدیر درمان</a:t>
            </a:r>
          </a:p>
          <a:p>
            <a:r>
              <a:rPr lang="fa-IR" sz="3200" dirty="0" smtClean="0">
                <a:cs typeface="B Nazanin" pitchFamily="2" charset="-78"/>
              </a:rPr>
              <a:t>کمیته دارو و تجهیزات پزشکی – معاون دارو و غذا</a:t>
            </a:r>
          </a:p>
          <a:p>
            <a:r>
              <a:rPr lang="fa-IR" sz="3200" dirty="0" smtClean="0">
                <a:cs typeface="B Nazanin" pitchFamily="2" charset="-78"/>
              </a:rPr>
              <a:t>کمیته بیمه و منابع – معاون توسعه مدیریت و منابع</a:t>
            </a:r>
          </a:p>
          <a:p>
            <a:r>
              <a:rPr lang="fa-IR" sz="3200" dirty="0" smtClean="0">
                <a:cs typeface="B Nazanin" pitchFamily="2" charset="-78"/>
              </a:rPr>
              <a:t>کمیته مدیریت اطلاعات و اطلاع رسانی – مدیر روابط عمومی</a:t>
            </a:r>
            <a:endParaRPr lang="fa-IR" sz="3200" dirty="0">
              <a:cs typeface="B Nazanin" pitchFamily="2" charset="-78"/>
            </a:endParaRP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chemeClr val="accent2"/>
                </a:solidFill>
                <a:cs typeface="B Nazanin" pitchFamily="2" charset="-78"/>
              </a:rPr>
              <a:t>روسای </a:t>
            </a:r>
            <a:r>
              <a:rPr lang="fa-IR" b="1" dirty="0">
                <a:solidFill>
                  <a:schemeClr val="accent2"/>
                </a:solidFill>
                <a:cs typeface="B Nazanin" pitchFamily="2" charset="-78"/>
              </a:rPr>
              <a:t>کمیته های فنی تابعه </a:t>
            </a:r>
            <a:r>
              <a:rPr lang="fa-IR" b="1" dirty="0" smtClean="0">
                <a:solidFill>
                  <a:schemeClr val="accent2"/>
                </a:solidFill>
                <a:cs typeface="B Nazanin" pitchFamily="2" charset="-78"/>
              </a:rPr>
              <a:t>دبیرخانه:</a:t>
            </a:r>
            <a:endParaRPr lang="fa-IR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pPr lvl="0"/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6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سیاستگذاری و برنامه ریزی</a:t>
            </a:r>
            <a:endParaRPr lang="fa-I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a-IR" dirty="0"/>
              <a:t>برگزاری نزدیک به </a:t>
            </a:r>
            <a:r>
              <a:rPr lang="fa-IR" dirty="0" smtClean="0"/>
              <a:t>30 </a:t>
            </a:r>
            <a:r>
              <a:rPr lang="fa-IR" dirty="0"/>
              <a:t>جلسه </a:t>
            </a:r>
            <a:r>
              <a:rPr lang="fa-IR" dirty="0" smtClean="0"/>
              <a:t>با </a:t>
            </a:r>
            <a:r>
              <a:rPr lang="fa-IR" dirty="0"/>
              <a:t>پزشکان ، مسئولین واحدها و روسای بیمارستان های تابعه</a:t>
            </a:r>
          </a:p>
          <a:p>
            <a:pPr>
              <a:buFontTx/>
              <a:buChar char="-"/>
            </a:pPr>
            <a:r>
              <a:rPr lang="fa-IR" dirty="0" smtClean="0"/>
              <a:t>بررسی موانع اجرای برنامه و ارائه راه حل </a:t>
            </a:r>
          </a:p>
          <a:p>
            <a:pPr>
              <a:buFontTx/>
              <a:buChar char="-"/>
            </a:pPr>
            <a:endParaRPr lang="fa-IR" dirty="0" smtClean="0"/>
          </a:p>
          <a:p>
            <a:pPr>
              <a:buFontTx/>
              <a:buChar char="-"/>
            </a:pPr>
            <a:endParaRPr lang="fa-IR" dirty="0"/>
          </a:p>
        </p:txBody>
      </p:sp>
      <p:pic>
        <p:nvPicPr>
          <p:cNvPr id="7" name="Picture 6" descr="communication-doctor-patient-300x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86200"/>
            <a:ext cx="24003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1403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انجام 60 </a:t>
            </a:r>
            <a:r>
              <a:rPr lang="fa-IR" dirty="0">
                <a:cs typeface="B Nazanin" pitchFamily="2" charset="-78"/>
              </a:rPr>
              <a:t>بازدید از مراکز درمانی توسط </a:t>
            </a:r>
            <a:r>
              <a:rPr lang="fa-IR" dirty="0" smtClean="0">
                <a:cs typeface="B Nazanin" pitchFamily="2" charset="-78"/>
              </a:rPr>
              <a:t>روسا و کارشناسان </a:t>
            </a:r>
            <a:r>
              <a:rPr lang="fa-IR" dirty="0">
                <a:cs typeface="B Nazanin" pitchFamily="2" charset="-78"/>
              </a:rPr>
              <a:t> ادارات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معاونت </a:t>
            </a:r>
            <a:r>
              <a:rPr lang="fa-IR" dirty="0" smtClean="0">
                <a:cs typeface="B Nazanin" pitchFamily="2" charset="-78"/>
              </a:rPr>
              <a:t>درمان</a:t>
            </a:r>
          </a:p>
          <a:p>
            <a:r>
              <a:rPr lang="fa-IR" dirty="0" smtClean="0">
                <a:cs typeface="B Nazanin" pitchFamily="2" charset="-78"/>
              </a:rPr>
              <a:t>تعیین 6 تیم نظارتی بر حسن اجرای دستورالعمل ها</a:t>
            </a:r>
          </a:p>
          <a:p>
            <a:r>
              <a:rPr lang="fa-IR" dirty="0" smtClean="0">
                <a:cs typeface="B Nazanin" pitchFamily="2" charset="-78"/>
              </a:rPr>
              <a:t>تنظیم برنامه هفتگی بازدید های کمیته ویژه نظارت دانشگاه و تیم های کارشناسی نظارت بر هر دستورالعمل</a:t>
            </a:r>
            <a:endParaRPr lang="fa-IR" dirty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شاخص تعداد نفر ساعت کار نظارتی در حیطه برنامه تحول : </a:t>
            </a:r>
            <a:r>
              <a:rPr lang="en-US" dirty="0" smtClean="0">
                <a:cs typeface="B Nazanin" pitchFamily="2" charset="-78"/>
              </a:rPr>
              <a:t>3220</a:t>
            </a:r>
            <a:r>
              <a:rPr lang="fa-IR" dirty="0" smtClean="0">
                <a:cs typeface="B Nazanin" pitchFamily="2" charset="-78"/>
              </a:rPr>
              <a:t> نفر ساعت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نظارت و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بازرسی</a:t>
            </a:r>
            <a:endParaRPr lang="fa-I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587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a-IR" dirty="0">
                <a:cs typeface="B Nazanin" pitchFamily="2" charset="-78"/>
              </a:rPr>
              <a:t>خرید 1/5 میلیارد تومان تجهیزات نروسرجری جهت بیمارستان آیت الله کاشانی به منظور عدم ارجاع بیماران به خارج از بیمارستان</a:t>
            </a:r>
          </a:p>
          <a:p>
            <a:pPr algn="just"/>
            <a:r>
              <a:rPr lang="fa-IR" dirty="0">
                <a:cs typeface="B Nazanin" pitchFamily="2" charset="-78"/>
              </a:rPr>
              <a:t>تهیه کلیه تجهیزات ارتوپدی و چشمی جهت بیمارستان آیت الله کاشانی به منظور عدم ارجاع بیماران به خارج از بیمارستان</a:t>
            </a:r>
          </a:p>
          <a:p>
            <a:pPr algn="just"/>
            <a:r>
              <a:rPr lang="fa-IR" dirty="0">
                <a:cs typeface="B Nazanin" pitchFamily="2" charset="-78"/>
              </a:rPr>
              <a:t>تهیه تجهیزات ارتوپدی جهت بیمارستان سیدالشهدا فارسان،شهداأ لردگان و ولیعصر(عج) بروجن</a:t>
            </a:r>
          </a:p>
          <a:p>
            <a:pPr algn="just"/>
            <a:r>
              <a:rPr lang="fa-IR" dirty="0">
                <a:cs typeface="B Nazanin" pitchFamily="2" charset="-78"/>
              </a:rPr>
              <a:t>هماهنگی با بیمارستان ها به منظور تدوین لیست تجهیزات پزشکی مصرفی مورد نیاز</a:t>
            </a:r>
          </a:p>
          <a:p>
            <a:pPr algn="just"/>
            <a:r>
              <a:rPr lang="fa-IR" dirty="0">
                <a:cs typeface="B Nazanin" pitchFamily="2" charset="-78"/>
              </a:rPr>
              <a:t>خرید تعداد 140 تخت تا کنون جهت بیمارستان های استان و تحویل به بیمارستان ها</a:t>
            </a:r>
          </a:p>
          <a:p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دارو وتجهیزات پزشکی</a:t>
            </a:r>
            <a:endParaRPr lang="fa-I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054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pPr lvl="0"/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a-IR" sz="2400" dirty="0">
                <a:cs typeface="B Nazanin" pitchFamily="2" charset="-78"/>
              </a:rPr>
              <a:t>نظارت بر روند امور مربوط به عدم ارجاع بیماران به خارج از بیمارستان ها در خصوص تهیه تجهیزات پزشکی مصرفی</a:t>
            </a:r>
          </a:p>
          <a:p>
            <a:pPr algn="just"/>
            <a:r>
              <a:rPr lang="fa-IR" sz="2400" dirty="0">
                <a:cs typeface="B Nazanin" pitchFamily="2" charset="-78"/>
              </a:rPr>
              <a:t>تهیه لیست تجهیزات پزشکی مورد نیاز هتلینگ </a:t>
            </a:r>
            <a:r>
              <a:rPr lang="fa-IR" sz="2400" dirty="0" smtClean="0">
                <a:cs typeface="B Nazanin" pitchFamily="2" charset="-78"/>
              </a:rPr>
              <a:t>در بیمارستان های </a:t>
            </a:r>
            <a:r>
              <a:rPr lang="fa-IR" sz="2400" dirty="0">
                <a:cs typeface="B Nazanin" pitchFamily="2" charset="-78"/>
              </a:rPr>
              <a:t>استان</a:t>
            </a:r>
          </a:p>
          <a:p>
            <a:pPr algn="just"/>
            <a:r>
              <a:rPr lang="fa-IR" sz="2400" dirty="0">
                <a:cs typeface="B Nazanin" pitchFamily="2" charset="-78"/>
              </a:rPr>
              <a:t>تهیه لیست تجهیزات تشخیصی و بعضی از تجهیزات درمانی به منظور عدم ارجاع بیماران به خارج از بیمارستان و تلاش جهت برنامه ریزی به منظور تهیه آن ها تا 6 ماه آینده در صورت موجود بودن </a:t>
            </a:r>
            <a:r>
              <a:rPr lang="fa-IR" sz="2400" dirty="0" smtClean="0">
                <a:cs typeface="B Nazanin" pitchFamily="2" charset="-78"/>
              </a:rPr>
              <a:t>اعتبار</a:t>
            </a:r>
          </a:p>
          <a:p>
            <a:pPr algn="just"/>
            <a:r>
              <a:rPr lang="fa-IR" sz="2400" dirty="0">
                <a:cs typeface="B Nazanin" pitchFamily="2" charset="-78"/>
              </a:rPr>
              <a:t>بررسی فارماکوپه های بیمارستان ها در کمیته فرعی دارویی در معاونت غذا ودارو با حضور کارشناسان دارویی و ارسال مجدد به بیمارستان ها جهت رفع ایرادات</a:t>
            </a:r>
          </a:p>
          <a:p>
            <a:pPr algn="just"/>
            <a:r>
              <a:rPr lang="fa-IR" sz="2400" dirty="0">
                <a:cs typeface="B Nazanin" pitchFamily="2" charset="-78"/>
              </a:rPr>
              <a:t>اخذ فارماکوپه دارویی تهیه شده از بیمارستان ها</a:t>
            </a:r>
          </a:p>
          <a:p>
            <a:pPr algn="just"/>
            <a:endParaRPr lang="fa-IR" sz="2400" dirty="0">
              <a:cs typeface="B Nazanin" pitchFamily="2" charset="-78"/>
            </a:endParaRPr>
          </a:p>
          <a:p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دارو وتجهیزات پزشکی</a:t>
            </a:r>
            <a:endParaRPr lang="fa-I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93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D34817">
                    <a:lumMod val="50000"/>
                  </a:srgbClr>
                </a:solidFill>
                <a:cs typeface="B Nazanin" pitchFamily="2" charset="-78"/>
              </a:rPr>
              <a:t>اقدامات انجام شده توسط کمیته بیمه و منابع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800" dirty="0" smtClean="0">
                <a:cs typeface="B Nazanin" pitchFamily="2" charset="-78"/>
              </a:rPr>
              <a:t>برگزاری11جلسه در راستای اجرای برنامه تحول نظام سلامت</a:t>
            </a:r>
          </a:p>
          <a:p>
            <a:r>
              <a:rPr lang="fa-IR" sz="2800" dirty="0" smtClean="0">
                <a:cs typeface="B Nazanin" pitchFamily="2" charset="-78"/>
              </a:rPr>
              <a:t>برگزاری 12 ساعت </a:t>
            </a:r>
            <a:r>
              <a:rPr lang="fa-IR" sz="2800" dirty="0">
                <a:cs typeface="B Nazanin" pitchFamily="2" charset="-78"/>
              </a:rPr>
              <a:t>جلسه آموزشی(آموزش برنامه نرم افزاری  سجاد </a:t>
            </a:r>
            <a:r>
              <a:rPr lang="fa-IR" sz="2800" dirty="0" smtClean="0">
                <a:cs typeface="B Nazanin" pitchFamily="2" charset="-78"/>
              </a:rPr>
              <a:t>آموزش  </a:t>
            </a:r>
            <a:r>
              <a:rPr lang="fa-IR" sz="2800" dirty="0">
                <a:cs typeface="B Nazanin" pitchFamily="2" charset="-78"/>
              </a:rPr>
              <a:t>برنامه تحول سلامت گروه 7 گانه </a:t>
            </a:r>
            <a:r>
              <a:rPr lang="fa-IR" sz="2800" dirty="0" smtClean="0">
                <a:cs typeface="B Nazanin" pitchFamily="2" charset="-78"/>
              </a:rPr>
              <a:t>-آموزش </a:t>
            </a:r>
            <a:r>
              <a:rPr lang="fa-IR" sz="2800" dirty="0">
                <a:cs typeface="B Nazanin" pitchFamily="2" charset="-78"/>
              </a:rPr>
              <a:t>تهیه صورتحساب بیماران  </a:t>
            </a:r>
            <a:r>
              <a:rPr lang="fa-IR" sz="2800" dirty="0" smtClean="0">
                <a:cs typeface="B Nazanin" pitchFamily="2" charset="-78"/>
              </a:rPr>
              <a:t>-آموزش </a:t>
            </a:r>
            <a:r>
              <a:rPr lang="fa-IR" sz="2800" dirty="0">
                <a:cs typeface="B Nazanin" pitchFamily="2" charset="-78"/>
              </a:rPr>
              <a:t>برنامه </a:t>
            </a:r>
            <a:r>
              <a:rPr lang="en-US" sz="2800" dirty="0" smtClean="0">
                <a:cs typeface="B Nazanin" pitchFamily="2" charset="-78"/>
              </a:rPr>
              <a:t>his</a:t>
            </a:r>
            <a:r>
              <a:rPr lang="fa-IR" sz="2800" dirty="0" smtClean="0">
                <a:cs typeface="B Nazanin" pitchFamily="2" charset="-78"/>
              </a:rPr>
              <a:t>)</a:t>
            </a:r>
          </a:p>
          <a:p>
            <a:r>
              <a:rPr lang="fa-IR" sz="2800" dirty="0" smtClean="0">
                <a:latin typeface="Calibri"/>
                <a:ea typeface="Calibri"/>
                <a:cs typeface="B Nazanin" pitchFamily="2" charset="-78"/>
              </a:rPr>
              <a:t>انجام 13 بازدید از مراکز درمانی تابعه</a:t>
            </a:r>
            <a:endParaRPr lang="en-US" sz="2800" dirty="0">
              <a:latin typeface="Calibri"/>
              <a:ea typeface="Calibri"/>
              <a:cs typeface="B Nazanin" pitchFamily="2" charset="-78"/>
            </a:endParaRPr>
          </a:p>
          <a:p>
            <a:endParaRPr lang="en-US" sz="2000" dirty="0">
              <a:latin typeface="Calibri"/>
              <a:ea typeface="Calibri"/>
              <a:cs typeface="Arial"/>
            </a:endParaRP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655964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شرح اقدامات انجام شده توسط کمیته مدیریت اطلاعات و اطلاع رسانی: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1816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414455386"/>
              </p:ext>
            </p:extLst>
          </p:nvPr>
        </p:nvGraphicFramePr>
        <p:xfrm>
          <a:off x="571500" y="1447800"/>
          <a:ext cx="8001000" cy="4703245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1467185"/>
                <a:gridCol w="1602540"/>
                <a:gridCol w="1622591"/>
                <a:gridCol w="1675230"/>
                <a:gridCol w="1633454"/>
              </a:tblGrid>
              <a:tr h="2554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نوع اطلاع رسانی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موضوع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شاخص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توضیح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109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برنامه رادیویی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تهیه برنامه آموزشی در خصوص ترویج زایمان طبیعی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3 برنامه(120 دقیقه)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با حضور متخصصین زنان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109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تهیه و توزیع </a:t>
                      </a:r>
                      <a:r>
                        <a:rPr lang="en-US" sz="1200" b="1" dirty="0">
                          <a:effectLst/>
                          <a:cs typeface="B Nazanin" pitchFamily="2" charset="-78"/>
                        </a:rPr>
                        <a:t>CD</a:t>
                      </a: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 آموزشی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تهیه برنامه آموزشی در خصوص ترویج زایمان طبیعی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با حضور متخصصین زنان و کارشناسان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109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نمایشگاه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دستاوردهای برنامه تحول در نظام سلامت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30 متر مربع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در بزرگترین بیمارستان استان(آیت اله کاشانی شهرکرد)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7664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بیلبورد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اطلاع رسانی نسبت به تحول در نظام سلامت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تهیه ونصب بیلبورد در سطح شهر و درب ورودی بیمارستانهای استان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7664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بنر های اطلاع رسانی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اطلاع رسانی در خصوص اجرای برنامه در بیمارستانهای استان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109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بنر های اطلاع رسانی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در خصوص ترویج زایمان طبیعی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10 بنر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109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بنر های اطلاع رسانی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اطلاع رسانی در خصوص اجرای برنامه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20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سخنان رئیس جمهور و وزیر محترم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74638"/>
            <a:ext cx="8001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bIns="91440" anchor="b" anchorCtr="0">
            <a:normAutofit fontScale="900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مدیریت اطلاعات و اطلاع رسانی</a:t>
            </a:r>
            <a:endParaRPr lang="fa-IR" b="1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7776"/>
            <a:ext cx="630382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52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کمیته مدیریت اطلاعات و اطلاع رسانی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5029200" cy="3048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10288972"/>
              </p:ext>
            </p:extLst>
          </p:nvPr>
        </p:nvGraphicFramePr>
        <p:xfrm>
          <a:off x="457199" y="1676400"/>
          <a:ext cx="8153401" cy="4595295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1495131"/>
                <a:gridCol w="1633064"/>
                <a:gridCol w="1653499"/>
                <a:gridCol w="1707139"/>
                <a:gridCol w="1664568"/>
              </a:tblGrid>
              <a:tr h="3211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نوع اطلاع رسانی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موضوع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شاخص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توضیح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پوشش خبری بازدیدهای مدیریتی و کارشناسی از اجرای طرح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10 گزارش خبری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پوشش خبری بازدیدهای مدیریتی و کارشناسی از اجرای طرح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9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طراحی و راه اندازی سایت اختصاصی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سایت تحول در نظام سلامت استان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کلیپ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تهیه کلیپ برنامه تحول در نظام سلامت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دفترچه و چک لیست نظارت و پایش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برنامه تحول در </a:t>
                      </a:r>
                      <a:r>
                        <a:rPr lang="fa-IR" sz="1200" b="1" dirty="0" smtClean="0">
                          <a:effectLst/>
                          <a:cs typeface="B Nazanin" pitchFamily="2" charset="-78"/>
                        </a:rPr>
                        <a:t>نظام سلامت </a:t>
                      </a: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بیمارستانها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طراحی و تهیه دفترچه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3211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ویژه نامه خبری معاونت درمان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خبر سایت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50 خبر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تهیه و درج خبر در سایت معاونت درمان و سایت تحول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422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14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عکس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تحول در نظام سلامت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cs typeface="B Nazanin" pitchFamily="2" charset="-78"/>
                        </a:rPr>
                        <a:t>500 قطعه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Nazanin" pitchFamily="2" charset="-78"/>
                        </a:rPr>
                        <a:t>در خصوص بازدیدها جلسات و اقدامت اجرایی طرح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85800" y="274638"/>
            <a:ext cx="8001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bIns="91440" anchor="b" anchorCtr="0">
            <a:normAutofit fontScale="900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اقدامات انجام شده توسط کمیته مدیریت اطلاعات و اطلاع رسانی</a:t>
            </a:r>
            <a:endParaRPr lang="fa-IR" b="1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0"/>
            <a:ext cx="573832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90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h\Pictures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4419600"/>
            <a:ext cx="2743199" cy="2124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h\Pictures\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1958"/>
            <a:ext cx="2057400" cy="22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63976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cs typeface="B Titr" pitchFamily="2" charset="-78"/>
              </a:rPr>
              <a:t>استان چهار محال و بختیاری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39347" y="6248400"/>
            <a:ext cx="5410200" cy="457200"/>
          </a:xfrm>
        </p:spPr>
        <p:txBody>
          <a:bodyPr/>
          <a:lstStyle/>
          <a:p>
            <a:pPr algn="ct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143000"/>
            <a:ext cx="7772400" cy="4114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a-IR" dirty="0" smtClean="0">
                <a:cs typeface="B Titr" pitchFamily="2" charset="-78"/>
              </a:rPr>
              <a:t>جمعیت استان :942323نفر</a:t>
            </a:r>
          </a:p>
          <a:p>
            <a:pPr algn="ctr">
              <a:buNone/>
            </a:pP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تعداد مراکز درمانی استان:9 </a:t>
            </a:r>
          </a:p>
          <a:p>
            <a:pPr algn="ctr">
              <a:buNone/>
            </a:pPr>
            <a:r>
              <a:rPr lang="fa-IR" dirty="0" smtClean="0">
                <a:cs typeface="B Titr" pitchFamily="2" charset="-78"/>
              </a:rPr>
              <a:t>تعداد مراکز مشمول برنامه تحول نظام سلامت:7</a:t>
            </a:r>
          </a:p>
          <a:p>
            <a:pPr algn="ctr">
              <a:buNone/>
            </a:pP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تعداد پزشکان متخصص و فوق تخصص:277</a:t>
            </a:r>
          </a:p>
          <a:p>
            <a:pPr algn="ctr">
              <a:buNone/>
            </a:pPr>
            <a:r>
              <a:rPr lang="fa-IR" dirty="0" smtClean="0">
                <a:cs typeface="B Titr" pitchFamily="2" charset="-78"/>
              </a:rPr>
              <a:t>تعداد کل پرسنل درمانی:3143</a:t>
            </a:r>
          </a:p>
          <a:p>
            <a:pPr algn="ctr">
              <a:buNone/>
            </a:pPr>
            <a:r>
              <a:rPr lang="fa-IR" sz="2000" dirty="0" smtClean="0">
                <a:solidFill>
                  <a:srgbClr val="7030A0"/>
                </a:solidFill>
                <a:cs typeface="B Titr" pitchFamily="2" charset="-78"/>
              </a:rPr>
              <a:t>ضریب اشغال تخت های دانشگاهی سال 92: 72درصد</a:t>
            </a:r>
          </a:p>
          <a:p>
            <a:pPr algn="ctr">
              <a:buNone/>
            </a:pPr>
            <a:r>
              <a:rPr lang="fa-IR" sz="2000" dirty="0" smtClean="0">
                <a:solidFill>
                  <a:srgbClr val="7030A0"/>
                </a:solidFill>
                <a:cs typeface="B Titr" pitchFamily="2" charset="-78"/>
              </a:rPr>
              <a:t>ضریب اشغال تخت سال 93: 73 درصد</a:t>
            </a:r>
          </a:p>
          <a:p>
            <a:pPr algn="ctr">
              <a:buNone/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درصد رضایتمندی بیمار سال 92: 81 درصد</a:t>
            </a:r>
          </a:p>
          <a:p>
            <a:pPr algn="ctr">
              <a:buNone/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درصد رضایتمندی بیمار سال 93: 97درصد</a:t>
            </a:r>
          </a:p>
          <a:p>
            <a:pPr algn="ctr">
              <a:buNone/>
            </a:pPr>
            <a:r>
              <a:rPr lang="fa-IR" sz="2000" dirty="0" smtClean="0">
                <a:solidFill>
                  <a:srgbClr val="00B0F0"/>
                </a:solidFill>
                <a:cs typeface="B Titr" pitchFamily="2" charset="-78"/>
              </a:rPr>
              <a:t>میانگین </a:t>
            </a:r>
            <a:r>
              <a:rPr lang="fa-IR" sz="2000" dirty="0">
                <a:solidFill>
                  <a:srgbClr val="00B0F0"/>
                </a:solidFill>
                <a:cs typeface="B Titr" pitchFamily="2" charset="-78"/>
              </a:rPr>
              <a:t>مدت اقامت سال 93 : 2/48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28600"/>
            <a:ext cx="1066800" cy="73400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3077" name="Picture 5" descr="C:\Users\sh\Pictures\1q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639008" cy="1978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715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برنامه نظارت بر حسن اجرای برنامه های تحول نظام سلامت</a:t>
            </a:r>
            <a:endParaRPr lang="en-US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76800" cy="457200"/>
          </a:xfrm>
        </p:spPr>
        <p:txBody>
          <a:bodyPr/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60 </a:t>
            </a:r>
            <a:r>
              <a:rPr lang="fa-IR" dirty="0">
                <a:cs typeface="B Nazanin" pitchFamily="2" charset="-78"/>
              </a:rPr>
              <a:t>بازدید از مراکز درمانی توسط روسا و کارشناسان معاونت درمان</a:t>
            </a:r>
          </a:p>
          <a:p>
            <a:pPr algn="r" rtl="1"/>
            <a:r>
              <a:rPr lang="fa-IR" dirty="0">
                <a:cs typeface="B Nazanin" pitchFamily="2" charset="-78"/>
              </a:rPr>
              <a:t>برگزاری  </a:t>
            </a:r>
            <a:r>
              <a:rPr lang="fa-IR" dirty="0" smtClean="0">
                <a:cs typeface="B Nazanin" pitchFamily="2" charset="-78"/>
              </a:rPr>
              <a:t>11 </a:t>
            </a:r>
            <a:r>
              <a:rPr lang="fa-IR" dirty="0">
                <a:cs typeface="B Nazanin" pitchFamily="2" charset="-78"/>
              </a:rPr>
              <a:t>جلسه ی ستاد اجرایی دانشگاه</a:t>
            </a:r>
          </a:p>
          <a:p>
            <a:pPr algn="r" rtl="1"/>
            <a:r>
              <a:rPr lang="fa-IR" dirty="0">
                <a:cs typeface="B Nazanin" pitchFamily="2" charset="-78"/>
              </a:rPr>
              <a:t>برگزاری نزدیک به </a:t>
            </a:r>
            <a:r>
              <a:rPr lang="fa-IR" dirty="0" smtClean="0">
                <a:cs typeface="B Nazanin" pitchFamily="2" charset="-78"/>
              </a:rPr>
              <a:t>30 </a:t>
            </a:r>
            <a:r>
              <a:rPr lang="fa-IR" dirty="0">
                <a:cs typeface="B Nazanin" pitchFamily="2" charset="-78"/>
              </a:rPr>
              <a:t>جلسه ی کمیته سیاست گذاری و برنامه ریزی با پزشکان ، مسئولین واحدها و روسای بیمارستان های تابعه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100 </a:t>
            </a:r>
            <a:r>
              <a:rPr lang="fa-IR" dirty="0">
                <a:cs typeface="B Nazanin" pitchFamily="2" charset="-78"/>
              </a:rPr>
              <a:t>جلسه ستاد اجرایی در بیمارستان ها توسط کادر مرکز </a:t>
            </a:r>
            <a:r>
              <a:rPr lang="fa-IR" dirty="0" smtClean="0">
                <a:cs typeface="B Nazanin" pitchFamily="2" charset="-78"/>
              </a:rPr>
              <a:t>مربوطه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برگزاری 40 جلسه کمیته اخلاق در مراکز درمانی تابعه</a:t>
            </a:r>
          </a:p>
          <a:p>
            <a:pPr algn="r" rtl="1"/>
            <a:endParaRPr lang="en-US" dirty="0">
              <a:cs typeface="B Nazanin" pitchFamily="2" charset="-78"/>
            </a:endParaRPr>
          </a:p>
          <a:p>
            <a:pPr>
              <a:buFontTx/>
              <a:buChar char="-"/>
            </a:pPr>
            <a:endParaRPr lang="fa-IR" dirty="0" smtClean="0">
              <a:cs typeface="B Nazanin" pitchFamily="2" charset="-78"/>
            </a:endParaRPr>
          </a:p>
          <a:p>
            <a:pPr>
              <a:buNone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7917"/>
            <a:ext cx="990600" cy="104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26720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Esfehan" pitchFamily="2" charset="-78"/>
              </a:rPr>
              <a:t>تعداد تماس های صورت گرفته توسط مردم با سامانه 1590</a:t>
            </a:r>
            <a:endParaRPr lang="fa-IR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Esfehan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9530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Content Placeholder 6" descr="shekay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76200"/>
            <a:ext cx="4572000" cy="348471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1371601"/>
            <a:ext cx="4038600" cy="2286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2800" b="1" dirty="0" smtClean="0">
                <a:solidFill>
                  <a:srgbClr val="7030A0"/>
                </a:solidFill>
                <a:cs typeface="B Nazanin" pitchFamily="2" charset="-78"/>
              </a:rPr>
              <a:t>از شروع این برنامه تا کنون 30 تماس با سامانه 1590 توسط اقشار مختلف گرفته شده است.و کلیه این تماس ها در سامانه 1590 ثبت شده است. </a:t>
            </a:r>
            <a:endParaRPr lang="fa-IR" sz="2800" b="1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3657601"/>
            <a:ext cx="7307231" cy="28955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fa-I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40 درصد تماس های دریافتی در خصوص دستورالعمل کاهش میزان پرداختی بیماران بستری می باشد.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fa-I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40 درصد تماس های دریافتی در خصوص دستورالعمل ارتقای کیفیت هتلینگ می باشد.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fa-I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20 درصد تماس های دریافتی نیز در خصوص شکایت از پزشک و کادر درمانی و سوالات و ابهامات کادر بیمارستانی و قدردادنی وتشکر در خصوص این برنامه می باشد.</a:t>
            </a:r>
            <a:endParaRPr lang="fa-IR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949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چالشهای اجرای طرح در استان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2200" b="1" dirty="0" smtClean="0">
                <a:cs typeface="B Jadid" pitchFamily="2" charset="-78"/>
              </a:rPr>
              <a:t>امور </a:t>
            </a:r>
            <a:r>
              <a:rPr lang="fa-IR" sz="2200" b="1" dirty="0">
                <a:cs typeface="B Jadid" pitchFamily="2" charset="-78"/>
              </a:rPr>
              <a:t>ستادی برنامه تحول نظام </a:t>
            </a:r>
            <a:r>
              <a:rPr lang="fa-IR" sz="2200" b="1" dirty="0" smtClean="0">
                <a:cs typeface="B Jadid" pitchFamily="2" charset="-78"/>
              </a:rPr>
              <a:t>سلامت</a:t>
            </a:r>
          </a:p>
          <a:p>
            <a:pPr marL="0" indent="0" algn="justLow">
              <a:buNone/>
            </a:pPr>
            <a:r>
              <a:rPr lang="fa-IR" sz="2200" b="1" dirty="0" smtClean="0">
                <a:cs typeface="B Nazanin" pitchFamily="2" charset="-78"/>
              </a:rPr>
              <a:t>1.عدم </a:t>
            </a:r>
            <a:r>
              <a:rPr lang="fa-IR" sz="2200" b="1" dirty="0">
                <a:cs typeface="B Nazanin" pitchFamily="2" charset="-78"/>
              </a:rPr>
              <a:t>وجود مسئول مشخص جهت پاسخگویی به هر یک از دستورالعمل های برنامه تحول نظام سلامت در وزارت خانه متبوع</a:t>
            </a:r>
          </a:p>
          <a:p>
            <a:pPr marL="0" indent="0" algn="justLow">
              <a:buNone/>
            </a:pPr>
            <a:r>
              <a:rPr lang="fa-IR" sz="2200" b="1" dirty="0" smtClean="0">
                <a:cs typeface="B Nazanin" pitchFamily="2" charset="-78"/>
              </a:rPr>
              <a:t>2.عدم </a:t>
            </a:r>
            <a:r>
              <a:rPr lang="fa-IR" sz="2200" b="1" dirty="0">
                <a:cs typeface="B Nazanin" pitchFamily="2" charset="-78"/>
              </a:rPr>
              <a:t>پاسخگویی به موقع کارشناسان وزارت خانه  به سوالات طرح شده در پورتال </a:t>
            </a:r>
          </a:p>
          <a:p>
            <a:pPr marL="0" indent="0" algn="justLow">
              <a:buNone/>
            </a:pPr>
            <a:r>
              <a:rPr lang="fa-IR" sz="2200" b="1" dirty="0" smtClean="0">
                <a:cs typeface="B Nazanin" pitchFamily="2" charset="-78"/>
              </a:rPr>
              <a:t>3.لزوم </a:t>
            </a:r>
            <a:r>
              <a:rPr lang="fa-IR" sz="2200" b="1" dirty="0">
                <a:cs typeface="B Nazanin" pitchFamily="2" charset="-78"/>
              </a:rPr>
              <a:t>مشارکت </a:t>
            </a:r>
            <a:r>
              <a:rPr lang="fa-IR" sz="2200" b="1" dirty="0" smtClean="0">
                <a:cs typeface="B Nazanin" pitchFamily="2" charset="-78"/>
              </a:rPr>
              <a:t>موثر </a:t>
            </a:r>
            <a:r>
              <a:rPr lang="fa-IR" sz="2200" b="1" dirty="0">
                <a:cs typeface="B Nazanin" pitchFamily="2" charset="-78"/>
              </a:rPr>
              <a:t>معاونت آموزش و معاونت بهداشت دانشگاه در پیشبرد برنامه های مشترک</a:t>
            </a:r>
          </a:p>
        </p:txBody>
      </p:sp>
    </p:spTree>
    <p:extLst>
      <p:ext uri="{BB962C8B-B14F-4D97-AF65-F5344CB8AC3E}">
        <p14:creationId xmlns:p14="http://schemas.microsoft.com/office/powerpoint/2010/main" xmlns="" val="9899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0292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a-IR" b="1" dirty="0" smtClean="0">
                <a:cs typeface="B Jadid" pitchFamily="2" charset="-78"/>
              </a:rPr>
              <a:t>نیروی </a:t>
            </a:r>
            <a:r>
              <a:rPr lang="fa-IR" b="1" dirty="0">
                <a:cs typeface="B Jadid" pitchFamily="2" charset="-78"/>
              </a:rPr>
              <a:t>انسانی</a:t>
            </a:r>
            <a:endParaRPr lang="fa-IR" b="1" dirty="0" smtClean="0">
              <a:cs typeface="B Jadid" pitchFamily="2" charset="-78"/>
            </a:endParaRP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1.کمبود </a:t>
            </a:r>
            <a:r>
              <a:rPr lang="fa-IR" dirty="0">
                <a:cs typeface="B Nazanin" pitchFamily="2" charset="-78"/>
              </a:rPr>
              <a:t>نیروی انسانی در رشته های </a:t>
            </a:r>
            <a:r>
              <a:rPr lang="fa-IR" dirty="0" smtClean="0">
                <a:cs typeface="B Nazanin" pitchFamily="2" charset="-78"/>
              </a:rPr>
              <a:t>موردی، </a:t>
            </a:r>
            <a:r>
              <a:rPr lang="fa-IR" dirty="0">
                <a:cs typeface="B Nazanin" pitchFamily="2" charset="-78"/>
              </a:rPr>
              <a:t>اعم از تغذیه – تجهیزات پزشکی-مددکاری-فناوری اطلاعات و بهداشت محیط که مانع از اجرای دقیق برنامه تحول نظام سلامت می شود.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2.کمبود </a:t>
            </a:r>
            <a:r>
              <a:rPr lang="fa-IR" dirty="0">
                <a:cs typeface="B Nazanin" pitchFamily="2" charset="-78"/>
              </a:rPr>
              <a:t>کادر پرستاری و مامایی در بیمارستان ها جهت پوشش خدمات بالینی 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3.کمبود </a:t>
            </a:r>
            <a:r>
              <a:rPr lang="fa-IR" dirty="0">
                <a:cs typeface="B Nazanin" pitchFamily="2" charset="-78"/>
              </a:rPr>
              <a:t>پزشک عمومی و عدم تمایل به فعالیت در بیمارستان ها به دلیل بیشتر بودن حق الزحمه برنامه پزشک خانواده  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4.کمبود </a:t>
            </a:r>
            <a:r>
              <a:rPr lang="fa-IR" dirty="0">
                <a:cs typeface="B Nazanin" pitchFamily="2" charset="-78"/>
              </a:rPr>
              <a:t>پزشک متخصص به ویژه در شهرستان های محروم و نیمه برخوردار که مانع از دسترسی عادلانه مردم به خدمات تخصصی می گردد.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5.کمبود </a:t>
            </a:r>
            <a:r>
              <a:rPr lang="fa-IR" dirty="0">
                <a:cs typeface="B Nazanin" pitchFamily="2" charset="-78"/>
              </a:rPr>
              <a:t>کادر خدماتی جهت اجرای بهینه دستورالعمل هتلینگ در بیمارستان ها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6.بالا </a:t>
            </a:r>
            <a:r>
              <a:rPr lang="fa-IR" dirty="0">
                <a:cs typeface="B Nazanin" pitchFamily="2" charset="-78"/>
              </a:rPr>
              <a:t>بودن تعداد نیروهای مامور به غیر حرفه و فعال در حیطه های غیر تخصصی از جمله استفاده از پرستاران در حیطه های غیر شغلی به منظور جبران کمبود نیرو</a:t>
            </a:r>
          </a:p>
          <a:p>
            <a:pPr algn="just"/>
            <a:endParaRPr lang="en-US" dirty="0">
              <a:cs typeface="B Nazanin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چالشهای اجرای طرح در استان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753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sz="13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sz="13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8.عدم </a:t>
            </a:r>
            <a:r>
              <a:rPr lang="fa-IR" dirty="0">
                <a:cs typeface="B Nazanin" pitchFamily="2" charset="-78"/>
              </a:rPr>
              <a:t>پایبندی دانشجویان رشته های پزشکی در سطوح مختلف به رعایت پوشش رسمی بیمارستان 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9.در </a:t>
            </a:r>
            <a:r>
              <a:rPr lang="fa-IR" dirty="0">
                <a:cs typeface="B Nazanin" pitchFamily="2" charset="-78"/>
              </a:rPr>
              <a:t>نظر نگرفتن حق الزحمه یا فرآیند پرداخت مشخص( مشابه بسته ماندگاری پزشکان) جهت سایر کارکنان بیمارستان به ویژه کادر </a:t>
            </a:r>
            <a:r>
              <a:rPr lang="fa-IR" dirty="0" smtClean="0">
                <a:cs typeface="B Nazanin" pitchFamily="2" charset="-78"/>
              </a:rPr>
              <a:t>پرستاری،  </a:t>
            </a:r>
            <a:r>
              <a:rPr lang="fa-IR" dirty="0">
                <a:cs typeface="B Nazanin" pitchFamily="2" charset="-78"/>
              </a:rPr>
              <a:t>علی رغم افزایش بار کاری و فعالیت های تخصصی ایشان که نهایتا منجر به افزایش اختلاف در پرداخت پزشکان و غیر پزشکان و تاثیرات منفی انگیزشی می گردد. 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10.اثربخش </a:t>
            </a:r>
            <a:r>
              <a:rPr lang="fa-IR" dirty="0">
                <a:cs typeface="B Nazanin" pitchFamily="2" charset="-78"/>
              </a:rPr>
              <a:t>نبودن به کارگیری دانشجویان طبق تکالیف تعیین شده در بسته هتلینگ به دلیل نبودن اهرم های کنترلی</a:t>
            </a:r>
          </a:p>
          <a:p>
            <a:pPr marL="0" indent="0" algn="just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چالشهای اجرای طرح در استان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369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19600" cy="457200"/>
          </a:xfrm>
        </p:spPr>
        <p:txBody>
          <a:bodyPr/>
          <a:lstStyle/>
          <a:p>
            <a:r>
              <a:rPr lang="fa-IR" sz="13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sz="13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b="1" u="sng" dirty="0" smtClean="0">
                <a:cs typeface="B Jadid" pitchFamily="2" charset="-78"/>
              </a:rPr>
              <a:t>تجهیزات پزشکی</a:t>
            </a:r>
          </a:p>
          <a:p>
            <a:pPr marL="0" indent="0" algn="just">
              <a:buNone/>
            </a:pPr>
            <a:r>
              <a:rPr lang="fa-IR" dirty="0" smtClean="0"/>
              <a:t>1.</a:t>
            </a:r>
            <a:r>
              <a:rPr lang="fa-IR" dirty="0" smtClean="0">
                <a:cs typeface="B Nazanin" pitchFamily="2" charset="-78"/>
              </a:rPr>
              <a:t>عدم </a:t>
            </a:r>
            <a:r>
              <a:rPr lang="fa-IR" dirty="0">
                <a:cs typeface="B Nazanin" pitchFamily="2" charset="-78"/>
              </a:rPr>
              <a:t>وجود نقدینگی کافی جهت خرید تجهیزات مصرفی به صورت نقدی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2.عدم </a:t>
            </a:r>
            <a:r>
              <a:rPr lang="fa-IR" dirty="0">
                <a:cs typeface="B Nazanin" pitchFamily="2" charset="-78"/>
              </a:rPr>
              <a:t>وجود هماهنگی در خصوص بسته هتلینگ جهت خرید متمرکز تجهیزات توسط وزارتخانه و بیمارستانها مانند کنسولهای تجهیزات پزشکی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3.نبود </a:t>
            </a:r>
            <a:r>
              <a:rPr lang="fa-IR" dirty="0">
                <a:cs typeface="B Nazanin" pitchFamily="2" charset="-78"/>
              </a:rPr>
              <a:t>دستورالعمل مشخص جهت پرداخت هزینه تجهیزاتی که پزشکان مطب دار متمایل هستند از مطب به بیمارستان بیاورند(سونو – اکو)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4.عدم </a:t>
            </a:r>
            <a:r>
              <a:rPr lang="fa-IR" dirty="0">
                <a:cs typeface="B Nazanin" pitchFamily="2" charset="-78"/>
              </a:rPr>
              <a:t>تناسب بودجه تخصیص یافته تجهیزات و ملزومات پزشکی جهت بیمارستان های مختلف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5.عدم </a:t>
            </a:r>
            <a:r>
              <a:rPr lang="fa-IR" dirty="0">
                <a:cs typeface="B Nazanin" pitchFamily="2" charset="-78"/>
              </a:rPr>
              <a:t>وجود تجهیزات تشخیصی کافی و پیشرفته (رادیوتراپی) در بیمارستان ها</a:t>
            </a:r>
          </a:p>
          <a:p>
            <a:pPr marL="0" indent="0" algn="just">
              <a:buNone/>
            </a:pPr>
            <a:r>
              <a:rPr lang="fa-IR" dirty="0" smtClean="0">
                <a:cs typeface="B Nazanin" pitchFamily="2" charset="-78"/>
              </a:rPr>
              <a:t>6.عدم </a:t>
            </a:r>
            <a:r>
              <a:rPr lang="fa-IR" dirty="0">
                <a:cs typeface="B Nazanin" pitchFamily="2" charset="-78"/>
              </a:rPr>
              <a:t>تکمیل به موقع لیست تجهیزات پزشکی توسط اداره کل تجهیزات پزشکی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چالشهای اجرای طرح در استان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91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495800" cy="457200"/>
          </a:xfrm>
        </p:spPr>
        <p:txBody>
          <a:bodyPr/>
          <a:lstStyle/>
          <a:p>
            <a:r>
              <a:rPr lang="fa-IR" sz="13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sz="13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u="sng" dirty="0" smtClean="0">
                <a:cs typeface="B Jadid" pitchFamily="2" charset="-78"/>
              </a:rPr>
              <a:t>توسعه </a:t>
            </a:r>
            <a:r>
              <a:rPr lang="fa-IR" u="sng" dirty="0">
                <a:cs typeface="B Jadid" pitchFamily="2" charset="-78"/>
              </a:rPr>
              <a:t>بیمارستان ها و استقرار خدمات جدید و مشکلات فضای </a:t>
            </a:r>
            <a:r>
              <a:rPr lang="fa-IR" u="sng" dirty="0" smtClean="0">
                <a:cs typeface="B Jadid" pitchFamily="2" charset="-78"/>
              </a:rPr>
              <a:t>فیزیکی</a:t>
            </a:r>
          </a:p>
          <a:p>
            <a:pPr algn="just"/>
            <a:r>
              <a:rPr lang="fa-IR" dirty="0">
                <a:cs typeface="B Nazanin" pitchFamily="2" charset="-78"/>
              </a:rPr>
              <a:t>کمبود فضای فیزیکی اختصاصی در بیمارستانها جهت اجرای بسته های مختلف برنامه تحول نظام سلامت </a:t>
            </a:r>
            <a:endParaRPr lang="en-US" dirty="0">
              <a:cs typeface="B Nazanin" pitchFamily="2" charset="-78"/>
            </a:endParaRPr>
          </a:p>
          <a:p>
            <a:pPr algn="just"/>
            <a:r>
              <a:rPr lang="fa-IR" dirty="0">
                <a:cs typeface="B Nazanin" pitchFamily="2" charset="-78"/>
              </a:rPr>
              <a:t>نبود فضای فیزیکی استاندارد و قابل توسعه جهت خدمات مورد تاکید در برنامه تحول به ویژه در بخش زایمان، استقرار پزشک مقیم</a:t>
            </a:r>
            <a:endParaRPr lang="en-US" dirty="0">
              <a:cs typeface="B Nazanin" pitchFamily="2" charset="-78"/>
            </a:endParaRPr>
          </a:p>
          <a:p>
            <a:pPr algn="just"/>
            <a:r>
              <a:rPr lang="fa-IR" dirty="0">
                <a:cs typeface="B Nazanin" pitchFamily="2" charset="-78"/>
              </a:rPr>
              <a:t>نبود زیر ساخت لازم جهت انجام زایمان بدون درد در برخی مراکز درمانی </a:t>
            </a:r>
            <a:endParaRPr lang="en-US" dirty="0">
              <a:cs typeface="B Nazanin" pitchFamily="2" charset="-78"/>
            </a:endParaRPr>
          </a:p>
          <a:p>
            <a:pPr algn="just"/>
            <a:r>
              <a:rPr lang="fa-IR" dirty="0">
                <a:cs typeface="B Nazanin" pitchFamily="2" charset="-78"/>
              </a:rPr>
              <a:t>فرسودگی ساختمان های بیمارستان ها و عدم امکان توسعه آن ها به دلیل محدودیت فضا که مانع از پیاده سازی استانداردها گردیده است</a:t>
            </a:r>
            <a:endParaRPr lang="en-US" dirty="0">
              <a:cs typeface="B Nazanin" pitchFamily="2" charset="-78"/>
            </a:endParaRPr>
          </a:p>
          <a:p>
            <a:pPr algn="just"/>
            <a:r>
              <a:rPr lang="fa-IR" dirty="0">
                <a:cs typeface="B Nazanin" pitchFamily="2" charset="-78"/>
              </a:rPr>
              <a:t>ضرورت توسعه بیمارستان ها از نظر تخت ، خدمات مراقبت ویژه با توجه به افزایش تعداد مراجعین </a:t>
            </a:r>
            <a:endParaRPr lang="en-US" dirty="0">
              <a:cs typeface="B Nazanin" pitchFamily="2" charset="-78"/>
            </a:endParaRPr>
          </a:p>
          <a:p>
            <a:pPr algn="just"/>
            <a:r>
              <a:rPr lang="fa-IR" dirty="0">
                <a:cs typeface="B Nazanin" pitchFamily="2" charset="-78"/>
              </a:rPr>
              <a:t>طولانی بودن زمان راه اندازی مراکز یا خدمات در دست توسعه </a:t>
            </a:r>
            <a:endParaRPr lang="en-US" dirty="0">
              <a:cs typeface="B Nazanin" pitchFamily="2" charset="-78"/>
            </a:endParaRPr>
          </a:p>
          <a:p>
            <a:pPr algn="just"/>
            <a:r>
              <a:rPr lang="fa-IR" dirty="0">
                <a:cs typeface="B Nazanin" pitchFamily="2" charset="-78"/>
              </a:rPr>
              <a:t>کمبود فضای فیزیکی جهت استقرار پزشکان مقیمی</a:t>
            </a:r>
            <a:endParaRPr lang="en-US" dirty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چالشهای اجرای طرح در استان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1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sz="13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sz="13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b="1" u="sng" dirty="0" smtClean="0">
                <a:cs typeface="B Jadid" pitchFamily="2" charset="-78"/>
              </a:rPr>
              <a:t>فنآوری اطلاعات</a:t>
            </a:r>
          </a:p>
          <a:p>
            <a:pPr lvl="0" algn="just"/>
            <a:r>
              <a:rPr lang="fa-IR" dirty="0">
                <a:cs typeface="B Nazanin" pitchFamily="2" charset="-78"/>
              </a:rPr>
              <a:t>ضرورت توجه به مقوله فناوری اطلاعات در کلیه حیطه های اجرایی برنامه تحول نظام سلامت با تاکید بر سامانه اطلاعات بیمارستانی و بهبود عملکرد آن 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تخصیص اعتبارات ویژه جهت همراهی سامانه اطلاعات بیمارستانی با برنامه تحول نظام سلامت به منظور دسترسی سریع به اطلاعات و امکان گزارش گیری سریع</a:t>
            </a:r>
            <a:endParaRPr lang="en-US" dirty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چالشهای اجرای طرح در استان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6003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sz="13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sz="13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b="1" u="sng" dirty="0" smtClean="0">
                <a:cs typeface="B Jadid" pitchFamily="2" charset="-78"/>
              </a:rPr>
              <a:t>بیمه </a:t>
            </a:r>
            <a:r>
              <a:rPr lang="fa-IR" b="1" u="sng" dirty="0">
                <a:cs typeface="B Jadid" pitchFamily="2" charset="-78"/>
              </a:rPr>
              <a:t>ها و </a:t>
            </a:r>
            <a:r>
              <a:rPr lang="fa-IR" b="1" u="sng" dirty="0" smtClean="0">
                <a:cs typeface="B Jadid" pitchFamily="2" charset="-78"/>
              </a:rPr>
              <a:t>پرداختها</a:t>
            </a:r>
          </a:p>
          <a:p>
            <a:pPr lvl="0" algn="just"/>
            <a:r>
              <a:rPr lang="fa-IR" dirty="0">
                <a:cs typeface="B Nazanin" pitchFamily="2" charset="-78"/>
              </a:rPr>
              <a:t>عدم تعهد بیمه های تکمیلی به هماهنگی کامل با مراکز درمانی از نظر ارائه لیست بیماران تحت پوشش و نوع تعهدات مورد حمایت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تعریف نشدن نحوه تعامل بیمه های تکمیلی با وزارت بهداشت و بیمارستانهای تابعه</a:t>
            </a:r>
            <a:endParaRPr lang="en-US" dirty="0">
              <a:cs typeface="B Nazanin" pitchFamily="2" charset="-78"/>
            </a:endParaRPr>
          </a:p>
          <a:p>
            <a:pPr lvl="0"/>
            <a:r>
              <a:rPr lang="fa-IR" u="sng" dirty="0">
                <a:cs typeface="B Jadid" pitchFamily="2" charset="-78"/>
              </a:rPr>
              <a:t>خدمات مورد ارائه </a:t>
            </a:r>
            <a:endParaRPr lang="en-US" dirty="0">
              <a:cs typeface="B Jadid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عدم رعایت استانداردهای مروبط به ارتقای کیفیت ویزیت توسط پزشکان و بالا بودن بار مراجعات به بیمارستانها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در  حیطه ارتقای کیفیت ویزیت خدمات پاراکلینیک مورد ارائه  دیده نشده است.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عدم رعایت پزشکان به رعایت فارماکوپه دارویی تدوین و ابلاغ شده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عدم وجود شرایط جهت انجام زایمان بدون درد</a:t>
            </a:r>
            <a:endParaRPr lang="en-US" dirty="0">
              <a:cs typeface="B Nazanin" pitchFamily="2" charset="-78"/>
            </a:endParaRPr>
          </a:p>
          <a:p>
            <a:pPr lvl="0" algn="just"/>
            <a:r>
              <a:rPr lang="fa-IR" dirty="0">
                <a:cs typeface="B Nazanin" pitchFamily="2" charset="-78"/>
              </a:rPr>
              <a:t>عدم تناسب اعتبارات تخصیصی با خدمات مورد ارائه بیمارستانها در حیطه کاهش فرانشیز بیماران</a:t>
            </a:r>
            <a:endParaRPr lang="en-US" dirty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چالشهای اجرای طرح در استان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745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sz="13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sz="13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fa-IR" sz="2800" dirty="0" smtClean="0">
                <a:cs typeface="B Nazanin" pitchFamily="2" charset="-78"/>
              </a:rPr>
              <a:t>ساماندهی بازدیدهای بیمارستانی با طراحی فرم پیگیری مصوبات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fa-IR" sz="2800" dirty="0" smtClean="0">
                <a:cs typeface="B Nazanin" pitchFamily="2" charset="-78"/>
              </a:rPr>
              <a:t>اصلاح فرآیند بازدید و امکان آنالیز و پیگیری مصوبات در برنامه های نرم افزاری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fa-IR" sz="2800" dirty="0" smtClean="0">
                <a:cs typeface="B Nazanin" pitchFamily="2" charset="-78"/>
              </a:rPr>
              <a:t>طراحی فرم های اختصاصی جهت جمع آوری اطلاعات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fa-IR" sz="2800" dirty="0" smtClean="0">
                <a:cs typeface="B Nazanin" pitchFamily="2" charset="-78"/>
              </a:rPr>
              <a:t>طراحی فرمت گزارش گیری تخصصی از سامانه اطلاعات بیمارستانی در سطح معاونت درمان و امکان پایش هزینه ها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fa-IR" sz="2800" dirty="0" smtClean="0">
                <a:cs typeface="B Nazanin" pitchFamily="2" charset="-78"/>
              </a:rPr>
              <a:t>راه اندازی سایت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fa-IR" sz="2800" dirty="0" smtClean="0">
                <a:cs typeface="B Nazanin" pitchFamily="2" charset="-78"/>
              </a:rPr>
              <a:t>به کارگیری برنامه های اطلاع رسانی و عمومی در سطح رسانه های استان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265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اقدامات برجسته و خلاقانه برنامه تحول نظام سلامت</a:t>
            </a:r>
          </a:p>
        </p:txBody>
      </p:sp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5410201"/>
            <a:ext cx="2514600" cy="867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8393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\Pictures\8W4A1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599"/>
            <a:ext cx="4113245" cy="3733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4776"/>
            <a:ext cx="8375780" cy="1062861"/>
          </a:xfrm>
        </p:spPr>
        <p:txBody>
          <a:bodyPr>
            <a:noAutofit/>
          </a:bodyPr>
          <a:lstStyle/>
          <a:p>
            <a:pPr algn="ctr"/>
            <a:r>
              <a:rPr lang="fa-IR" sz="2400" dirty="0" smtClean="0">
                <a:cs typeface="B Koodak" pitchFamily="2" charset="-78"/>
              </a:rPr>
              <a:t/>
            </a:r>
            <a:br>
              <a:rPr lang="fa-IR" sz="2400" dirty="0" smtClean="0">
                <a:cs typeface="B Koodak" pitchFamily="2" charset="-78"/>
              </a:rPr>
            </a:br>
            <a:r>
              <a:rPr lang="fa-IR" sz="2400" dirty="0" smtClean="0">
                <a:cs typeface="B Koodak" pitchFamily="2" charset="-78"/>
              </a:rPr>
              <a:t>با باتوجه به دستورالعمل های ابلاغی ترکیب اعضای ستاد اجرایی برنامه تحول به شرح ذیل می باشد: </a:t>
            </a:r>
            <a:r>
              <a:rPr lang="en-US" sz="2400" dirty="0" smtClean="0">
                <a:cs typeface="B Koodak" pitchFamily="2" charset="-78"/>
              </a:rPr>
              <a:t/>
            </a:r>
            <a:br>
              <a:rPr lang="en-US" sz="2400" dirty="0" smtClean="0">
                <a:cs typeface="B Koodak" pitchFamily="2" charset="-78"/>
              </a:rPr>
            </a:br>
            <a:endParaRPr lang="en-US" sz="2400" dirty="0">
              <a:cs typeface="B Koodak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172200"/>
            <a:ext cx="5105400" cy="457200"/>
          </a:xfrm>
        </p:spPr>
        <p:txBody>
          <a:bodyPr/>
          <a:lstStyle/>
          <a:p>
            <a:pPr algn="ct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400" y="1371600"/>
            <a:ext cx="5486400" cy="4754563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مرتضی هاشم زاده – ریاست دانشگاه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اکبر سلیمانی – معاون درمان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رضا محمدی – معاون غذا و دارو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مجید شیرانی – معاون  آموزشی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حمید رییسی- معاون  توسعه مدیریت و منابع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دکتر علی ضامن صالحی فرد - معاون بهداشتی دانشگاه و رییس مرکز بهداشت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حشمت اله داوودپور - مدیر کل  بیمه سلامت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مهندس عنایت اله سمیع - مدیر واحد آمار و فناوری اطلاعات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680" y="-4665"/>
            <a:ext cx="838200" cy="71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5029200" cy="457200"/>
          </a:xfrm>
        </p:spPr>
        <p:txBody>
          <a:bodyPr/>
          <a:lstStyle/>
          <a:p>
            <a:pPr algn="ct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4572000"/>
          </a:xfrm>
        </p:spPr>
        <p:txBody>
          <a:bodyPr/>
          <a:lstStyle/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>
              <a:buNone/>
            </a:pPr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اهم فعالیت های انجام شده به تفکیک هر یک از دستورالعمل های برنامه تحول نظام سلامت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1066800" cy="762000"/>
          </a:xfrm>
          <a:prstGeom prst="rect">
            <a:avLst/>
          </a:prstGeom>
          <a:noFill/>
        </p:spPr>
      </p:pic>
      <p:pic>
        <p:nvPicPr>
          <p:cNvPr id="1026" name="Picture 2" descr="C:\Users\sh\Pictures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86201"/>
            <a:ext cx="2927770" cy="22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93 خرداد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در خصوص ارتقاء هتلینگ بیمارستان ها </a:t>
            </a:r>
            <a:r>
              <a:rPr lang="fa-IR" dirty="0" smtClean="0">
                <a:cs typeface="B Nazanin" pitchFamily="2" charset="-78"/>
              </a:rPr>
              <a:t>: 19،960 </a:t>
            </a:r>
            <a:endParaRPr lang="fa-IR" dirty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در خصوص بسته خدمتی حمایت از بیماران بستری در </a:t>
            </a:r>
            <a:r>
              <a:rPr lang="fa-IR" dirty="0" smtClean="0">
                <a:cs typeface="B Nazanin" pitchFamily="2" charset="-78"/>
              </a:rPr>
              <a:t>بیمارستان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های </a:t>
            </a:r>
            <a:r>
              <a:rPr lang="fa-IR" dirty="0">
                <a:cs typeface="B Nazanin" pitchFamily="2" charset="-78"/>
              </a:rPr>
              <a:t>تحت پوشش به منظور کاهش پرداختی سهم مردم 46،960،291،564</a:t>
            </a:r>
          </a:p>
          <a:p>
            <a:r>
              <a:rPr lang="fa-IR" dirty="0">
                <a:cs typeface="B Nazanin" pitchFamily="2" charset="-78"/>
              </a:rPr>
              <a:t>درخصوص اعتبار برنامه مقیمی پزشک متخصص 3،757،541،241</a:t>
            </a:r>
          </a:p>
          <a:p>
            <a:r>
              <a:rPr lang="fa-IR" dirty="0">
                <a:cs typeface="B Nazanin" pitchFamily="2" charset="-78"/>
              </a:rPr>
              <a:t>در خصوص برنامه حمایت از ماندگاری پزشکان 9،536،800،000</a:t>
            </a:r>
          </a:p>
          <a:p>
            <a:r>
              <a:rPr lang="fa-IR" dirty="0">
                <a:cs typeface="B Nazanin" pitchFamily="2" charset="-78"/>
              </a:rPr>
              <a:t>در خصوص بسته خدمتی ”ترویج زایمان طبیعی“3،882،022،697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8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1066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1144" y="6248400"/>
            <a:ext cx="5029200" cy="457200"/>
          </a:xfrm>
        </p:spPr>
        <p:txBody>
          <a:bodyPr/>
          <a:lstStyle/>
          <a:p>
            <a:pPr algn="ctr"/>
            <a:r>
              <a:rPr lang="fa-IR" b="1" dirty="0" smtClean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12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724400" cy="457200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>
                <a:solidFill>
                  <a:srgbClr val="C00000"/>
                </a:solidFill>
                <a:cs typeface="B Jadid" pitchFamily="2" charset="-78"/>
              </a:rPr>
              <a:t>1.دستورالعمل برنامه کاهش میزان پرداختی بیماران بستری در بیمارستان های وابسته به وزارت بهداشت</a:t>
            </a:r>
          </a:p>
        </p:txBody>
      </p:sp>
      <p:pic>
        <p:nvPicPr>
          <p:cNvPr id="5122" name="Picture 2" descr="C:\Users\sh\Pictures\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7" y="104483"/>
            <a:ext cx="89916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8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Jadid" pitchFamily="2" charset="-78"/>
              </a:rPr>
              <a:t>گزارش عملکرد بیمارستان های استان(کل مراجعین)</a:t>
            </a:r>
            <a:b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Jadid" pitchFamily="2" charset="-78"/>
              </a:rPr>
            </a:br>
            <a: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Jadid" pitchFamily="2" charset="-78"/>
              </a:rPr>
              <a:t> از تاریخ 93/2/15 لغایت 93/3/15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cs typeface="B Jadid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93 خرداد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800600" cy="457200"/>
          </a:xfrm>
        </p:spPr>
        <p:txBody>
          <a:bodyPr/>
          <a:lstStyle/>
          <a:p>
            <a:pPr lvl="0"/>
            <a:r>
              <a:rPr lang="fa-IR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دبیرخانه ستاد اجرایی برنامه تحول نظام سلامت دانشگاه علوم پزشکی شهرکرد</a:t>
            </a:r>
            <a:endParaRPr lang="en-US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D34817">
                      <a:tint val="40000"/>
                      <a:satMod val="250000"/>
                    </a:srgbClr>
                  </a:gs>
                  <a:gs pos="9000">
                    <a:srgbClr val="D34817">
                      <a:tint val="52000"/>
                      <a:satMod val="300000"/>
                    </a:srgbClr>
                  </a:gs>
                  <a:gs pos="50000">
                    <a:srgbClr val="D34817">
                      <a:shade val="20000"/>
                      <a:satMod val="300000"/>
                    </a:srgbClr>
                  </a:gs>
                  <a:gs pos="79000">
                    <a:srgbClr val="D34817">
                      <a:tint val="52000"/>
                      <a:satMod val="300000"/>
                    </a:srgbClr>
                  </a:gs>
                  <a:gs pos="100000">
                    <a:srgbClr val="D3481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93689210"/>
              </p:ext>
            </p:extLst>
          </p:nvPr>
        </p:nvGraphicFramePr>
        <p:xfrm>
          <a:off x="228600" y="1524003"/>
          <a:ext cx="8534401" cy="4419594"/>
        </p:xfrm>
        <a:graphic>
          <a:graphicData uri="http://schemas.openxmlformats.org/drawingml/2006/table">
            <a:tbl>
              <a:tblPr/>
              <a:tblGrid>
                <a:gridCol w="1184396"/>
                <a:gridCol w="794595"/>
                <a:gridCol w="1113183"/>
                <a:gridCol w="1199389"/>
                <a:gridCol w="1109434"/>
                <a:gridCol w="1109434"/>
                <a:gridCol w="1154412"/>
                <a:gridCol w="869558"/>
              </a:tblGrid>
              <a:tr h="491066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سرانه یارانه سلامت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کل مراجعین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نقدی بیمار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یارانه سلامت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سهم کل بیمار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سهم بیمه کل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کل مبلغ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نام بیمارستان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403,464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1,900,144,439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1,832,938,027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2,663,135,549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22,038,014,284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24,880,863,863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کاشانی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980,779,387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471,998,447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1,452,777,834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16,884,573,564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18,806,015,517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هاجر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329,435,165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397,795,005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418,943,063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4,041,817,434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4,526,980,211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سیدالشهدا(ع)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450,923,992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381,966,309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663,500,405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6,532,969,716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7,418,709,342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شهدا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169,097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445,998,057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315,535,711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601,770,161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4,941,929,132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5,597,034,992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ولی عصر(عج)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293,648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14,001,085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32,007,637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46,008,722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176,915,620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201,515,803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امام رضا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23,335,142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53,346,062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76,681,204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294,859,368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335,859,673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امام جواد(ع)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275,127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2,437,229,740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3,485,587,198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5,922,816,938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54,911,079,118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61,766,979,401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جمع کل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1420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1110</TotalTime>
  <Words>3786</Words>
  <Application>Microsoft Office PowerPoint</Application>
  <PresentationFormat>On-screen Show (4:3)</PresentationFormat>
  <Paragraphs>920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Equity</vt:lpstr>
      <vt:lpstr>2_Equity</vt:lpstr>
      <vt:lpstr>3_Equity</vt:lpstr>
      <vt:lpstr>4_Equity</vt:lpstr>
      <vt:lpstr>5_Equity</vt:lpstr>
      <vt:lpstr>6_Equity</vt:lpstr>
      <vt:lpstr>7_Equity</vt:lpstr>
      <vt:lpstr>Slide 1</vt:lpstr>
      <vt:lpstr>Slide 2</vt:lpstr>
      <vt:lpstr>مقدمه</vt:lpstr>
      <vt:lpstr>استان چهار محال و بختیاری</vt:lpstr>
      <vt:lpstr> با باتوجه به دستورالعمل های ابلاغی ترکیب اعضای ستاد اجرایی برنامه تحول به شرح ذیل می باشد:  </vt:lpstr>
      <vt:lpstr>Slide 6</vt:lpstr>
      <vt:lpstr>Slide 7</vt:lpstr>
      <vt:lpstr>Slide 8</vt:lpstr>
      <vt:lpstr>گزارش عملکرد بیمارستان های استان(کل مراجعین)  از تاریخ 93/2/15 لغایت 93/3/15</vt:lpstr>
      <vt:lpstr>گزارش عملکرد مالی  بیمارستان های استان (مراجعین مشمول یارانه سلامت)  از تاریخ 93/2/15 لغایت 93/3/15 </vt:lpstr>
      <vt:lpstr>شاخص های مربوطه در خصوص عملکرد 30 روزه برنامه های تحول نظام سلامت</vt:lpstr>
      <vt:lpstr>سهم یارانه دارو-تجهیزات - هتلینگ</vt:lpstr>
      <vt:lpstr>دستورالعمل برنامه حمایت از ماندگاری پزشک در مناطق محروم</vt:lpstr>
      <vt:lpstr>دستورالعمل برنامه حمایت از ماندگاری پزشک در مناطق محروم</vt:lpstr>
      <vt:lpstr>Slide 15</vt:lpstr>
      <vt:lpstr>دستورالعمل حضور پزشکان متخصص مقیم</vt:lpstr>
      <vt:lpstr>تعداد پزشکان متعهد به حضور در قالب برنامه مقیمی</vt:lpstr>
      <vt:lpstr>لیست نیروهای مورد نیاز به منظور پوشش کامل برنامه مقیمی و ماندگاری پزشکان</vt:lpstr>
      <vt:lpstr>Slide 19</vt:lpstr>
      <vt:lpstr>دستورالعمل ارتقای کیفیت خدمات ویزیت در بیمارستان های وابسته به وزارت بهداشت</vt:lpstr>
      <vt:lpstr>تعداد پزشکان حاضر در برنامه ارتقای کیفیت ویزیت</vt:lpstr>
      <vt:lpstr>تعداد پزشکان حاضر در برنامه ارتقای کیفیت ویزیت</vt:lpstr>
      <vt:lpstr>تعداد پزشکان حاضر در برنامه ارتقای کیفیت ویزیت</vt:lpstr>
      <vt:lpstr>Slide 24</vt:lpstr>
      <vt:lpstr>دستورالعمل برنامه ارتقای کیفیت هتلینگ در بیمارستان های تابعه</vt:lpstr>
      <vt:lpstr>Slide 26</vt:lpstr>
      <vt:lpstr>دستورالعمل برنامه ترویج زایمان طبیعی </vt:lpstr>
      <vt:lpstr>مقایسه درصد سزارین از شروع برنامه تحول نظام سلامت تا 15 خرداد 93 با مدت مشابه سال 1392</vt:lpstr>
      <vt:lpstr>مقایسه درصد زایمان طبیعی از شروع برنامه تحول نظام سلامت تا 15 خرداد 93 با مدت مشابه سال 1392</vt:lpstr>
      <vt:lpstr>میانگین تعداد کل زایمان سال 93 در مقایسه با مدت مشابه سال 92</vt:lpstr>
      <vt:lpstr>Slide 31</vt:lpstr>
      <vt:lpstr>روسای کمیته های فنی تابعه دبیرخانه:</vt:lpstr>
      <vt:lpstr>اقدامات انجام شده توسط کمیته سیاستگذاری و برنامه ریزی</vt:lpstr>
      <vt:lpstr>اقدامات انجام شده توسط کمیته نظارت و بازرسی</vt:lpstr>
      <vt:lpstr>اقدامات انجام شده توسط کمیته دارو وتجهیزات پزشکی</vt:lpstr>
      <vt:lpstr>اقدامات انجام شده توسط کمیته دارو وتجهیزات پزشکی</vt:lpstr>
      <vt:lpstr>اقدامات انجام شده توسط کمیته بیمه و منابع</vt:lpstr>
      <vt:lpstr>شرح اقدامات انجام شده توسط کمیته مدیریت اطلاعات و اطلاع رسانی:</vt:lpstr>
      <vt:lpstr>کمیته مدیریت اطلاعات و اطلاع رسانی</vt:lpstr>
      <vt:lpstr>برنامه نظارت بر حسن اجرای برنامه های تحول نظام سلامت</vt:lpstr>
      <vt:lpstr>تعداد تماس های صورت گرفته توسط مردم با سامانه 1590</vt:lpstr>
      <vt:lpstr>چالشهای اجرای طرح در استان</vt:lpstr>
      <vt:lpstr>چالشهای اجرای طرح در استان</vt:lpstr>
      <vt:lpstr>چالشهای اجرای طرح در استان</vt:lpstr>
      <vt:lpstr>چالشهای اجرای طرح در استان</vt:lpstr>
      <vt:lpstr>چالشهای اجرای طرح در استان</vt:lpstr>
      <vt:lpstr>چالشهای اجرای طرح در استان</vt:lpstr>
      <vt:lpstr>چالشهای اجرای طرح در استان</vt:lpstr>
      <vt:lpstr>اقدامات برجسته و خلاقانه برنامه تحول نظام سلامت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</dc:creator>
  <cp:lastModifiedBy>Modir</cp:lastModifiedBy>
  <cp:revision>166</cp:revision>
  <dcterms:created xsi:type="dcterms:W3CDTF">2006-08-16T00:00:00Z</dcterms:created>
  <dcterms:modified xsi:type="dcterms:W3CDTF">2014-06-25T11:58:49Z</dcterms:modified>
</cp:coreProperties>
</file>